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6" r:id="rId3"/>
    <p:sldId id="265" r:id="rId4"/>
    <p:sldId id="257" r:id="rId5"/>
    <p:sldId id="258" r:id="rId6"/>
    <p:sldId id="260" r:id="rId7"/>
    <p:sldId id="267" r:id="rId8"/>
    <p:sldId id="266" r:id="rId9"/>
    <p:sldId id="270" r:id="rId10"/>
    <p:sldId id="304" r:id="rId11"/>
    <p:sldId id="301" r:id="rId12"/>
    <p:sldId id="303" r:id="rId13"/>
    <p:sldId id="274" r:id="rId14"/>
    <p:sldId id="275" r:id="rId15"/>
    <p:sldId id="276" r:id="rId16"/>
    <p:sldId id="277" r:id="rId17"/>
    <p:sldId id="278" r:id="rId18"/>
    <p:sldId id="269" r:id="rId19"/>
    <p:sldId id="280" r:id="rId20"/>
    <p:sldId id="282" r:id="rId21"/>
    <p:sldId id="288" r:id="rId22"/>
    <p:sldId id="283" r:id="rId23"/>
    <p:sldId id="284" r:id="rId24"/>
    <p:sldId id="285" r:id="rId25"/>
    <p:sldId id="286" r:id="rId26"/>
    <p:sldId id="287" r:id="rId27"/>
    <p:sldId id="289" r:id="rId28"/>
    <p:sldId id="290" r:id="rId29"/>
    <p:sldId id="291" r:id="rId30"/>
    <p:sldId id="292" r:id="rId31"/>
    <p:sldId id="295" r:id="rId32"/>
    <p:sldId id="296" r:id="rId33"/>
    <p:sldId id="297" r:id="rId34"/>
    <p:sldId id="298" r:id="rId35"/>
    <p:sldId id="300" r:id="rId36"/>
    <p:sldId id="293" r:id="rId37"/>
    <p:sldId id="307" r:id="rId38"/>
    <p:sldId id="305" r:id="rId3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9" autoAdjust="0"/>
    <p:restoredTop sz="94660"/>
  </p:normalViewPr>
  <p:slideViewPr>
    <p:cSldViewPr snapToGrid="0">
      <p:cViewPr varScale="1">
        <p:scale>
          <a:sx n="81" d="100"/>
          <a:sy n="81" d="100"/>
        </p:scale>
        <p:origin x="-96"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1B01EF6D-1980-4C22-ABDF-53DD1451C3DA}" type="datetimeFigureOut">
              <a:rPr lang="es-ES" smtClean="0"/>
              <a:t>14/11/2016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157754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1B01EF6D-1980-4C22-ABDF-53DD1451C3DA}" type="datetimeFigureOut">
              <a:rPr lang="es-ES" smtClean="0"/>
              <a:t>14/11/2016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3485263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B01EF6D-1980-4C22-ABDF-53DD1451C3DA}" type="datetimeFigureOut">
              <a:rPr lang="es-ES" smtClean="0"/>
              <a:t>14/11/2016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1105757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1B01EF6D-1980-4C22-ABDF-53DD1451C3DA}" type="datetimeFigureOut">
              <a:rPr lang="es-ES" smtClean="0"/>
              <a:t>14/11/2016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2738047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1B01EF6D-1980-4C22-ABDF-53DD1451C3DA}" type="datetimeFigureOut">
              <a:rPr lang="es-ES" smtClean="0"/>
              <a:t>14/11/2016</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3607588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1B01EF6D-1980-4C22-ABDF-53DD1451C3DA}" type="datetimeFigureOut">
              <a:rPr lang="es-ES" smtClean="0"/>
              <a:t>14/11/2016</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36732862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B01EF6D-1980-4C22-ABDF-53DD1451C3DA}" type="datetimeFigureOut">
              <a:rPr lang="es-ES" smtClean="0"/>
              <a:t>14/11/2016</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3050942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B01EF6D-1980-4C22-ABDF-53DD1451C3DA}" type="datetimeFigureOut">
              <a:rPr lang="es-ES" smtClean="0"/>
              <a:t>14/11/2016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4049678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B01EF6D-1980-4C22-ABDF-53DD1451C3DA}" type="datetimeFigureOut">
              <a:rPr lang="es-ES" smtClean="0"/>
              <a:t>14/11/2016</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2728763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1B01EF6D-1980-4C22-ABDF-53DD1451C3DA}" type="datetimeFigureOut">
              <a:rPr lang="es-ES" smtClean="0"/>
              <a:t>14/11/2016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1575600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1B01EF6D-1980-4C22-ABDF-53DD1451C3DA}" type="datetimeFigureOut">
              <a:rPr lang="es-ES" smtClean="0"/>
              <a:t>14/11/2016</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C0188AE-2793-4748-88B0-2C0AC13D8C17}" type="slidenum">
              <a:rPr lang="es-ES" smtClean="0"/>
              <a:t>‹Nº›</a:t>
            </a:fld>
            <a:endParaRPr lang="es-ES"/>
          </a:p>
        </p:txBody>
      </p:sp>
    </p:spTree>
    <p:extLst>
      <p:ext uri="{BB962C8B-B14F-4D97-AF65-F5344CB8AC3E}">
        <p14:creationId xmlns:p14="http://schemas.microsoft.com/office/powerpoint/2010/main" val="2717764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01EF6D-1980-4C22-ABDF-53DD1451C3DA}" type="datetimeFigureOut">
              <a:rPr lang="es-ES" smtClean="0"/>
              <a:t>14/11/2016</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0188AE-2793-4748-88B0-2C0AC13D8C17}" type="slidenum">
              <a:rPr lang="es-ES" smtClean="0"/>
              <a:t>‹Nº›</a:t>
            </a:fld>
            <a:endParaRPr lang="es-ES"/>
          </a:p>
        </p:txBody>
      </p:sp>
    </p:spTree>
    <p:extLst>
      <p:ext uri="{BB962C8B-B14F-4D97-AF65-F5344CB8AC3E}">
        <p14:creationId xmlns:p14="http://schemas.microsoft.com/office/powerpoint/2010/main" val="29056350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69756"/>
            <a:ext cx="12192000" cy="6858001"/>
          </a:xfrm>
          <a:prstGeom prst="rect">
            <a:avLst/>
          </a:prstGeom>
        </p:spPr>
      </p:pic>
      <p:sp>
        <p:nvSpPr>
          <p:cNvPr id="5" name="Rectángulo 4"/>
          <p:cNvSpPr/>
          <p:nvPr/>
        </p:nvSpPr>
        <p:spPr>
          <a:xfrm>
            <a:off x="2441629" y="1410126"/>
            <a:ext cx="7696081" cy="830997"/>
          </a:xfrm>
          <a:prstGeom prst="rect">
            <a:avLst/>
          </a:prstGeom>
        </p:spPr>
        <p:txBody>
          <a:bodyPr wrap="none">
            <a:spAutoFit/>
          </a:bodyPr>
          <a:lstStyle/>
          <a:p>
            <a:r>
              <a:rPr lang="es-ES" sz="4800" b="1" dirty="0" smtClean="0">
                <a:solidFill>
                  <a:srgbClr val="FFFF00"/>
                </a:solidFill>
              </a:rPr>
              <a:t>Liderazgo Bíblico de Ancianos</a:t>
            </a:r>
            <a:endParaRPr lang="es-ES" sz="4800" b="1" dirty="0">
              <a:solidFill>
                <a:srgbClr val="FFFF00"/>
              </a:solidFill>
            </a:endParaRPr>
          </a:p>
        </p:txBody>
      </p:sp>
      <p:pic>
        <p:nvPicPr>
          <p:cNvPr id="6" name="Imagen 5"/>
          <p:cNvPicPr>
            <a:picLocks noChangeAspect="1"/>
          </p:cNvPicPr>
          <p:nvPr/>
        </p:nvPicPr>
        <p:blipFill>
          <a:blip r:embed="rId3"/>
          <a:stretch>
            <a:fillRect/>
          </a:stretch>
        </p:blipFill>
        <p:spPr>
          <a:xfrm>
            <a:off x="2993256" y="2232395"/>
            <a:ext cx="6205488" cy="3537798"/>
          </a:xfrm>
          <a:prstGeom prst="rect">
            <a:avLst/>
          </a:prstGeom>
        </p:spPr>
      </p:pic>
    </p:spTree>
    <p:extLst>
      <p:ext uri="{BB962C8B-B14F-4D97-AF65-F5344CB8AC3E}">
        <p14:creationId xmlns:p14="http://schemas.microsoft.com/office/powerpoint/2010/main" val="303706901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119933"/>
            <a:ext cx="12192001" cy="6882789"/>
          </a:xfrm>
          <a:prstGeom prst="rect">
            <a:avLst/>
          </a:prstGeom>
        </p:spPr>
      </p:pic>
      <p:sp>
        <p:nvSpPr>
          <p:cNvPr id="2" name="Título 1"/>
          <p:cNvSpPr>
            <a:spLocks noGrp="1"/>
          </p:cNvSpPr>
          <p:nvPr>
            <p:ph type="ctrTitle"/>
          </p:nvPr>
        </p:nvSpPr>
        <p:spPr>
          <a:xfrm>
            <a:off x="653668" y="295886"/>
            <a:ext cx="3973417" cy="1681163"/>
          </a:xfrm>
        </p:spPr>
        <p:txBody>
          <a:bodyPr/>
          <a:lstStyle/>
          <a:p>
            <a:r>
              <a:rPr kumimoji="0" lang="es-ES" sz="4000" b="0" i="0" u="none" strike="noStrike" kern="0" cap="none" spc="0" normalizeH="0" baseline="0" noProof="0" dirty="0" smtClean="0">
                <a:ln>
                  <a:noFill/>
                </a:ln>
                <a:solidFill>
                  <a:srgbClr val="FAFD00"/>
                </a:solidFill>
                <a:effectLst>
                  <a:outerShdw blurRad="38100" dist="38100" dir="2700000" algn="tl">
                    <a:srgbClr val="000000"/>
                  </a:outerShdw>
                </a:effectLst>
                <a:uLnTx/>
                <a:uFillTx/>
                <a:latin typeface="Impact"/>
                <a:ea typeface="+mj-ea"/>
                <a:cs typeface="+mj-cs"/>
              </a:rPr>
              <a:t>Introducción</a:t>
            </a:r>
            <a:br>
              <a:rPr kumimoji="0" lang="es-ES" sz="4000" b="0" i="0" u="none" strike="noStrike" kern="0" cap="none" spc="0" normalizeH="0" baseline="0" noProof="0" dirty="0" smtClean="0">
                <a:ln>
                  <a:noFill/>
                </a:ln>
                <a:solidFill>
                  <a:srgbClr val="FAFD00"/>
                </a:solidFill>
                <a:effectLst>
                  <a:outerShdw blurRad="38100" dist="38100" dir="2700000" algn="tl">
                    <a:srgbClr val="000000"/>
                  </a:outerShdw>
                </a:effectLst>
                <a:uLnTx/>
                <a:uFillTx/>
                <a:latin typeface="Impact"/>
                <a:ea typeface="+mj-ea"/>
                <a:cs typeface="+mj-cs"/>
              </a:rPr>
            </a:br>
            <a:endParaRPr lang="es-ES" dirty="0"/>
          </a:p>
        </p:txBody>
      </p:sp>
      <p:pic>
        <p:nvPicPr>
          <p:cNvPr id="5" name="Imagen 4"/>
          <p:cNvPicPr>
            <a:picLocks noChangeAspect="1"/>
          </p:cNvPicPr>
          <p:nvPr/>
        </p:nvPicPr>
        <p:blipFill>
          <a:blip r:embed="rId3"/>
          <a:stretch>
            <a:fillRect/>
          </a:stretch>
        </p:blipFill>
        <p:spPr>
          <a:xfrm>
            <a:off x="10668001" y="0"/>
            <a:ext cx="1524000" cy="2531672"/>
          </a:xfrm>
          <a:prstGeom prst="rect">
            <a:avLst/>
          </a:prstGeom>
        </p:spPr>
      </p:pic>
      <p:pic>
        <p:nvPicPr>
          <p:cNvPr id="6" name="Imagen 5"/>
          <p:cNvPicPr>
            <a:picLocks noChangeAspect="1"/>
          </p:cNvPicPr>
          <p:nvPr/>
        </p:nvPicPr>
        <p:blipFill>
          <a:blip r:embed="rId4"/>
          <a:stretch>
            <a:fillRect/>
          </a:stretch>
        </p:blipFill>
        <p:spPr>
          <a:xfrm>
            <a:off x="1147532" y="6132916"/>
            <a:ext cx="5578323" cy="749873"/>
          </a:xfrm>
          <a:prstGeom prst="rect">
            <a:avLst/>
          </a:prstGeom>
        </p:spPr>
      </p:pic>
      <p:sp>
        <p:nvSpPr>
          <p:cNvPr id="10" name="Rectángulo 9"/>
          <p:cNvSpPr/>
          <p:nvPr/>
        </p:nvSpPr>
        <p:spPr>
          <a:xfrm>
            <a:off x="1147532" y="1246956"/>
            <a:ext cx="9796414" cy="2751522"/>
          </a:xfrm>
          <a:prstGeom prst="rect">
            <a:avLst/>
          </a:prstGeom>
        </p:spPr>
        <p:txBody>
          <a:bodyPr wrap="square">
            <a:spAutoFit/>
          </a:bodyPr>
          <a:lstStyle/>
          <a:p>
            <a:pPr marL="342900" lvl="0" indent="-342900" defTabSz="762000" eaLnBrk="0" fontAlgn="base" hangingPunct="0">
              <a:spcBef>
                <a:spcPct val="20000"/>
              </a:spcBef>
              <a:spcAft>
                <a:spcPct val="0"/>
              </a:spcAft>
              <a:buSzPct val="100000"/>
              <a:buFont typeface="Wingdings" panose="05000000000000000000" pitchFamily="2" charset="2"/>
              <a:buChar char="Ø"/>
            </a:pP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Cuando la mayoría de los cristianos oyen hablar de los ancianos de la iglesia, piensan en miembros de una comisión  de la iglesia, ministros laicos, personas influyentes en la   iglesia local o consejeros del pastor.</a:t>
            </a:r>
          </a:p>
          <a:p>
            <a:pPr marL="342900" lvl="0" indent="-342900" defTabSz="762000" eaLnBrk="0" fontAlgn="base" hangingPunct="0">
              <a:spcBef>
                <a:spcPct val="20000"/>
              </a:spcBef>
              <a:spcAft>
                <a:spcPct val="0"/>
              </a:spcAft>
              <a:buSzPct val="100000"/>
              <a:buFont typeface="Wingdings" panose="05000000000000000000" pitchFamily="2" charset="2"/>
              <a:buChar char="Ø"/>
            </a:pP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Piensan en los ancianos</a:t>
            </a:r>
            <a:r>
              <a:rPr kumimoji="0" lang="es-ES" sz="2400" b="1" i="0" u="none" strike="noStrike" kern="0" cap="none" spc="0" normalizeH="0" noProof="0" dirty="0" smtClean="0">
                <a:ln>
                  <a:noFill/>
                </a:ln>
                <a:solidFill>
                  <a:srgbClr val="FFFFFF"/>
                </a:solidFill>
                <a:effectLst>
                  <a:outerShdw blurRad="38100" dist="38100" dir="2700000" algn="tl">
                    <a:srgbClr val="000000"/>
                  </a:outerShdw>
                </a:effectLst>
                <a:uLnTx/>
                <a:uFillTx/>
                <a:latin typeface="Arial"/>
                <a:ea typeface="+mn-ea"/>
                <a:cs typeface="+mn-cs"/>
              </a:rPr>
              <a:t> </a:t>
            </a: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como encargados de las relaciones públicas o de las finanzas o como recolectores de fondos o administradores.</a:t>
            </a:r>
            <a:endParaRPr kumimoji="0" lang="es-ES"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ea typeface="+mn-ea"/>
              <a:cs typeface="+mn-cs"/>
            </a:endParaRPr>
          </a:p>
        </p:txBody>
      </p:sp>
      <p:pic>
        <p:nvPicPr>
          <p:cNvPr id="11" name="Imagen 10"/>
          <p:cNvPicPr>
            <a:picLocks noChangeAspect="1"/>
          </p:cNvPicPr>
          <p:nvPr/>
        </p:nvPicPr>
        <p:blipFill>
          <a:blip r:embed="rId5"/>
          <a:stretch>
            <a:fillRect/>
          </a:stretch>
        </p:blipFill>
        <p:spPr>
          <a:xfrm>
            <a:off x="6725855" y="3658696"/>
            <a:ext cx="5466145" cy="3218046"/>
          </a:xfrm>
          <a:prstGeom prst="rect">
            <a:avLst/>
          </a:prstGeom>
        </p:spPr>
      </p:pic>
    </p:spTree>
    <p:extLst>
      <p:ext uri="{BB962C8B-B14F-4D97-AF65-F5344CB8AC3E}">
        <p14:creationId xmlns:p14="http://schemas.microsoft.com/office/powerpoint/2010/main" val="279929942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78058"/>
            <a:ext cx="12192001" cy="6882789"/>
          </a:xfrm>
          <a:prstGeom prst="rect">
            <a:avLst/>
          </a:prstGeom>
        </p:spPr>
      </p:pic>
      <p:pic>
        <p:nvPicPr>
          <p:cNvPr id="5" name="Imagen 4"/>
          <p:cNvPicPr>
            <a:picLocks noChangeAspect="1"/>
          </p:cNvPicPr>
          <p:nvPr/>
        </p:nvPicPr>
        <p:blipFill>
          <a:blip r:embed="rId3"/>
          <a:stretch>
            <a:fillRect/>
          </a:stretch>
        </p:blipFill>
        <p:spPr>
          <a:xfrm>
            <a:off x="10668001" y="0"/>
            <a:ext cx="1524000" cy="2531672"/>
          </a:xfrm>
          <a:prstGeom prst="rect">
            <a:avLst/>
          </a:prstGeom>
        </p:spPr>
      </p:pic>
      <p:pic>
        <p:nvPicPr>
          <p:cNvPr id="6" name="Imagen 5"/>
          <p:cNvPicPr>
            <a:picLocks noChangeAspect="1"/>
          </p:cNvPicPr>
          <p:nvPr/>
        </p:nvPicPr>
        <p:blipFill>
          <a:blip r:embed="rId4"/>
          <a:stretch>
            <a:fillRect/>
          </a:stretch>
        </p:blipFill>
        <p:spPr>
          <a:xfrm>
            <a:off x="1147532" y="6132916"/>
            <a:ext cx="5578323" cy="749873"/>
          </a:xfrm>
          <a:prstGeom prst="rect">
            <a:avLst/>
          </a:prstGeom>
        </p:spPr>
      </p:pic>
      <p:sp>
        <p:nvSpPr>
          <p:cNvPr id="7" name="Rectángulo 6"/>
          <p:cNvSpPr/>
          <p:nvPr/>
        </p:nvSpPr>
        <p:spPr>
          <a:xfrm>
            <a:off x="1340386" y="316149"/>
            <a:ext cx="6096000" cy="984885"/>
          </a:xfrm>
          <a:prstGeom prst="rect">
            <a:avLst/>
          </a:prstGeom>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4000" b="0" i="0" u="none" strike="noStrike" kern="0" cap="none" spc="0" normalizeH="0" baseline="0" noProof="0" dirty="0" smtClean="0">
                <a:ln>
                  <a:noFill/>
                </a:ln>
                <a:solidFill>
                  <a:srgbClr val="FAFD00"/>
                </a:solidFill>
                <a:effectLst>
                  <a:outerShdw blurRad="38100" dist="38100" dir="2700000" algn="tl">
                    <a:srgbClr val="000000"/>
                  </a:outerShdw>
                </a:effectLst>
                <a:uLnTx/>
                <a:uFillTx/>
                <a:latin typeface="Impact"/>
                <a:ea typeface="+mj-ea"/>
                <a:cs typeface="+mj-cs"/>
              </a:rPr>
              <a:t>Introducción</a:t>
            </a:r>
            <a:br>
              <a:rPr kumimoji="0" lang="es-ES" sz="4000" b="0" i="0" u="none" strike="noStrike" kern="0" cap="none" spc="0" normalizeH="0" baseline="0" noProof="0" dirty="0" smtClean="0">
                <a:ln>
                  <a:noFill/>
                </a:ln>
                <a:solidFill>
                  <a:srgbClr val="FAFD00"/>
                </a:solidFill>
                <a:effectLst>
                  <a:outerShdw blurRad="38100" dist="38100" dir="2700000" algn="tl">
                    <a:srgbClr val="000000"/>
                  </a:outerShdw>
                </a:effectLst>
                <a:uLnTx/>
                <a:uFillTx/>
                <a:latin typeface="Impact"/>
                <a:ea typeface="+mj-ea"/>
                <a:cs typeface="+mj-cs"/>
              </a:rPr>
            </a:br>
            <a:endParaRPr kumimoji="0" lang="es-ES" sz="1800" b="0" i="0" u="none" strike="noStrike" kern="0" cap="none" spc="0" normalizeH="0" baseline="0" noProof="0" dirty="0" smtClean="0">
              <a:ln>
                <a:noFill/>
              </a:ln>
              <a:solidFill>
                <a:sysClr val="windowText" lastClr="000000"/>
              </a:solidFill>
              <a:effectLst/>
              <a:uLnTx/>
              <a:uFillTx/>
            </a:endParaRPr>
          </a:p>
        </p:txBody>
      </p:sp>
      <p:sp>
        <p:nvSpPr>
          <p:cNvPr id="8" name="Rectángulo 7"/>
          <p:cNvSpPr/>
          <p:nvPr/>
        </p:nvSpPr>
        <p:spPr>
          <a:xfrm>
            <a:off x="1199891" y="1068746"/>
            <a:ext cx="9792217" cy="4154984"/>
          </a:xfrm>
          <a:prstGeom prst="rect">
            <a:avLst/>
          </a:prstGeom>
        </p:spPr>
        <p:txBody>
          <a:bodyPr wrap="square">
            <a:spAutoFit/>
          </a:bodyPr>
          <a:lstStyle/>
          <a:p>
            <a:pPr marL="342900" lvl="0" indent="-342900" defTabSz="762000" eaLnBrk="0" fontAlgn="base" hangingPunct="0">
              <a:spcBef>
                <a:spcPct val="20000"/>
              </a:spcBef>
              <a:spcAft>
                <a:spcPct val="0"/>
              </a:spcAft>
              <a:buSzPct val="100000"/>
              <a:buFont typeface="Wingdings" panose="05000000000000000000" pitchFamily="2" charset="2"/>
              <a:buChar char="Ø"/>
            </a:pP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Según las enseñanzas del Nuevo Testamento: </a:t>
            </a:r>
          </a:p>
          <a:p>
            <a:pPr marL="342900" lvl="0" indent="-342900" defTabSz="762000" eaLnBrk="0" fontAlgn="base" hangingPunct="0">
              <a:spcBef>
                <a:spcPct val="20000"/>
              </a:spcBef>
              <a:spcAft>
                <a:spcPct val="0"/>
              </a:spcAft>
              <a:buSzPct val="100000"/>
              <a:buFont typeface="Wingdings" panose="05000000000000000000" pitchFamily="2" charset="2"/>
              <a:buChar char="Ø"/>
            </a:pP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Los ancianos dirigen la iglesia, enseñan y predican la palabra, protegen al rebaño, exhortan, aconsejan a las personas,</a:t>
            </a:r>
          </a:p>
          <a:p>
            <a:pPr lvl="0" defTabSz="762000" eaLnBrk="0" fontAlgn="base" hangingPunct="0">
              <a:spcBef>
                <a:spcPct val="20000"/>
              </a:spcBef>
              <a:spcAft>
                <a:spcPct val="0"/>
              </a:spcAft>
              <a:buSzPct val="100000"/>
            </a:pPr>
            <a:r>
              <a:rPr lang="es-ES" sz="2400" b="1" kern="0" dirty="0">
                <a:solidFill>
                  <a:srgbClr val="FFFFFF"/>
                </a:solidFill>
                <a:effectLst>
                  <a:outerShdw blurRad="38100" dist="38100" dir="2700000" algn="tl">
                    <a:srgbClr val="000000"/>
                  </a:outerShdw>
                </a:effectLst>
                <a:latin typeface="Arial"/>
              </a:rPr>
              <a:t> </a:t>
            </a:r>
            <a:r>
              <a:rPr lang="es-ES" sz="2400" b="1" kern="0" dirty="0" smtClean="0">
                <a:solidFill>
                  <a:srgbClr val="FFFFFF"/>
                </a:solidFill>
                <a:effectLst>
                  <a:outerShdw blurRad="38100" dist="38100" dir="2700000" algn="tl">
                    <a:srgbClr val="000000"/>
                  </a:outerShdw>
                </a:effectLst>
                <a:latin typeface="Arial"/>
              </a:rPr>
              <a:t>    </a:t>
            </a: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visitan y oran.</a:t>
            </a:r>
          </a:p>
          <a:p>
            <a:pPr marL="342900" lvl="0" indent="-342900" defTabSz="762000" eaLnBrk="0" fontAlgn="base" hangingPunct="0">
              <a:spcBef>
                <a:spcPct val="20000"/>
              </a:spcBef>
              <a:spcAft>
                <a:spcPct val="0"/>
              </a:spcAft>
              <a:buSzPct val="100000"/>
              <a:buFont typeface="Wingdings" panose="05000000000000000000" pitchFamily="2" charset="2"/>
              <a:buChar char="Ø"/>
            </a:pP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Por todo esto es extremadamente importante para el buen funcionamiento de la asamblea local de que no solo haya un liderazgo Bíblico de ancianos, sino que este </a:t>
            </a:r>
            <a:r>
              <a:rPr lang="es-ES" sz="2400" b="1" kern="0" dirty="0" smtClean="0">
                <a:solidFill>
                  <a:srgbClr val="FFFFFF"/>
                </a:solidFill>
                <a:effectLst>
                  <a:outerShdw blurRad="38100" dist="38100" dir="2700000" algn="tl">
                    <a:srgbClr val="000000"/>
                  </a:outerShdw>
                </a:effectLst>
                <a:latin typeface="Arial"/>
              </a:rPr>
              <a:t>sea </a:t>
            </a:r>
            <a:r>
              <a:rPr lang="es-ES" sz="2400" b="1" kern="0" dirty="0">
                <a:solidFill>
                  <a:srgbClr val="FFFFFF"/>
                </a:solidFill>
                <a:effectLst>
                  <a:outerShdw blurRad="38100" dist="38100" dir="2700000" algn="tl">
                    <a:srgbClr val="000000"/>
                  </a:outerShdw>
                </a:effectLst>
                <a:latin typeface="Arial"/>
              </a:rPr>
              <a:t>un liderazgo que muestre un profundo afecto de </a:t>
            </a:r>
            <a:endParaRPr lang="es-ES" sz="2400" b="1" kern="0" dirty="0" smtClean="0">
              <a:solidFill>
                <a:srgbClr val="FFFFFF"/>
              </a:solidFill>
              <a:effectLst>
                <a:outerShdw blurRad="38100" dist="38100" dir="2700000" algn="tl">
                  <a:srgbClr val="000000"/>
                </a:outerShdw>
              </a:effectLst>
              <a:latin typeface="Arial"/>
            </a:endParaRPr>
          </a:p>
          <a:p>
            <a:pPr lvl="0" defTabSz="762000" eaLnBrk="0" fontAlgn="base" hangingPunct="0">
              <a:spcBef>
                <a:spcPct val="20000"/>
              </a:spcBef>
              <a:spcAft>
                <a:spcPct val="0"/>
              </a:spcAft>
              <a:buSzPct val="100000"/>
            </a:pPr>
            <a:r>
              <a:rPr lang="es-ES" sz="2400" b="1" kern="0" dirty="0">
                <a:solidFill>
                  <a:srgbClr val="FFFFFF"/>
                </a:solidFill>
                <a:effectLst>
                  <a:outerShdw blurRad="38100" dist="38100" dir="2700000" algn="tl">
                    <a:srgbClr val="000000"/>
                  </a:outerShdw>
                </a:effectLst>
                <a:latin typeface="Arial"/>
              </a:rPr>
              <a:t> </a:t>
            </a:r>
            <a:r>
              <a:rPr lang="es-ES" sz="2400" b="1" kern="0" dirty="0" smtClean="0">
                <a:solidFill>
                  <a:srgbClr val="FFFFFF"/>
                </a:solidFill>
                <a:effectLst>
                  <a:outerShdw blurRad="38100" dist="38100" dir="2700000" algn="tl">
                    <a:srgbClr val="000000"/>
                  </a:outerShdw>
                </a:effectLst>
                <a:latin typeface="Arial"/>
              </a:rPr>
              <a:t>   amor </a:t>
            </a:r>
            <a:r>
              <a:rPr lang="es-ES" sz="2400" b="1" kern="0" dirty="0">
                <a:solidFill>
                  <a:srgbClr val="FFFFFF"/>
                </a:solidFill>
                <a:effectLst>
                  <a:outerShdw blurRad="38100" dist="38100" dir="2700000" algn="tl">
                    <a:srgbClr val="000000"/>
                  </a:outerShdw>
                </a:effectLst>
                <a:latin typeface="Arial"/>
              </a:rPr>
              <a:t>y </a:t>
            </a:r>
            <a:r>
              <a:rPr lang="es-ES" sz="2400" b="1" kern="0" dirty="0" smtClean="0">
                <a:solidFill>
                  <a:srgbClr val="FFFFFF"/>
                </a:solidFill>
                <a:effectLst>
                  <a:outerShdw blurRad="38100" dist="38100" dir="2700000" algn="tl">
                    <a:srgbClr val="000000"/>
                  </a:outerShdw>
                </a:effectLst>
                <a:latin typeface="Arial"/>
              </a:rPr>
              <a:t>de genuino </a:t>
            </a:r>
            <a:r>
              <a:rPr lang="es-ES" sz="2400" b="1" kern="0" dirty="0">
                <a:solidFill>
                  <a:srgbClr val="FFFFFF"/>
                </a:solidFill>
                <a:effectLst>
                  <a:outerShdw blurRad="38100" dist="38100" dir="2700000" algn="tl">
                    <a:srgbClr val="000000"/>
                  </a:outerShdw>
                </a:effectLst>
                <a:latin typeface="Arial"/>
              </a:rPr>
              <a:t>interés por los </a:t>
            </a:r>
            <a:endParaRPr lang="es-ES" sz="2400" b="1" kern="0" dirty="0" smtClean="0">
              <a:solidFill>
                <a:srgbClr val="FFFFFF"/>
              </a:solidFill>
              <a:effectLst>
                <a:outerShdw blurRad="38100" dist="38100" dir="2700000" algn="tl">
                  <a:srgbClr val="000000"/>
                </a:outerShdw>
              </a:effectLst>
              <a:latin typeface="Arial"/>
            </a:endParaRPr>
          </a:p>
          <a:p>
            <a:pPr lvl="0" defTabSz="762000" eaLnBrk="0" fontAlgn="base" hangingPunct="0">
              <a:spcBef>
                <a:spcPct val="20000"/>
              </a:spcBef>
              <a:spcAft>
                <a:spcPct val="0"/>
              </a:spcAft>
              <a:buSzPct val="100000"/>
            </a:pPr>
            <a:r>
              <a:rPr lang="es-ES" sz="2400" b="1" kern="0" dirty="0">
                <a:solidFill>
                  <a:srgbClr val="FFFFFF"/>
                </a:solidFill>
                <a:effectLst>
                  <a:outerShdw blurRad="38100" dist="38100" dir="2700000" algn="tl">
                    <a:srgbClr val="000000"/>
                  </a:outerShdw>
                </a:effectLst>
                <a:latin typeface="Arial"/>
              </a:rPr>
              <a:t> </a:t>
            </a:r>
            <a:r>
              <a:rPr lang="es-ES" sz="2400" b="1" kern="0" dirty="0" smtClean="0">
                <a:solidFill>
                  <a:srgbClr val="FFFFFF"/>
                </a:solidFill>
                <a:effectLst>
                  <a:outerShdw blurRad="38100" dist="38100" dir="2700000" algn="tl">
                    <a:srgbClr val="000000"/>
                  </a:outerShdw>
                </a:effectLst>
                <a:latin typeface="Arial"/>
              </a:rPr>
              <a:t>   hermanos. </a:t>
            </a:r>
            <a:r>
              <a:rPr lang="es-ES" sz="2400" b="1" kern="0" dirty="0">
                <a:solidFill>
                  <a:srgbClr val="FFFFFF"/>
                </a:solidFill>
                <a:effectLst>
                  <a:outerShdw blurRad="38100" dist="38100" dir="2700000" algn="tl">
                    <a:srgbClr val="000000"/>
                  </a:outerShdw>
                </a:effectLst>
                <a:latin typeface="Arial"/>
              </a:rPr>
              <a:t>1 Cor 13:1-3</a:t>
            </a:r>
            <a:endParaRPr kumimoji="0" lang="es-ES"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ea typeface="+mn-ea"/>
              <a:cs typeface="+mn-cs"/>
            </a:endParaRPr>
          </a:p>
        </p:txBody>
      </p:sp>
      <p:pic>
        <p:nvPicPr>
          <p:cNvPr id="10" name="Imagen 9"/>
          <p:cNvPicPr>
            <a:picLocks noChangeAspect="1"/>
          </p:cNvPicPr>
          <p:nvPr/>
        </p:nvPicPr>
        <p:blipFill>
          <a:blip r:embed="rId5"/>
          <a:stretch>
            <a:fillRect/>
          </a:stretch>
        </p:blipFill>
        <p:spPr>
          <a:xfrm>
            <a:off x="7436386" y="3914078"/>
            <a:ext cx="4755615" cy="2968711"/>
          </a:xfrm>
          <a:prstGeom prst="rect">
            <a:avLst/>
          </a:prstGeom>
        </p:spPr>
      </p:pic>
    </p:spTree>
    <p:extLst>
      <p:ext uri="{BB962C8B-B14F-4D97-AF65-F5344CB8AC3E}">
        <p14:creationId xmlns:p14="http://schemas.microsoft.com/office/powerpoint/2010/main" val="31145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 calcmode="lin" valueType="num">
                                      <p:cBhvr additive="base">
                                        <p:cTn id="1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 calcmode="lin" valueType="num">
                                      <p:cBhvr additive="base">
                                        <p:cTn id="21"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 calcmode="lin" valueType="num">
                                      <p:cBhvr additive="base">
                                        <p:cTn id="27"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8">
                                            <p:txEl>
                                              <p:pRg st="5" end="5"/>
                                            </p:txEl>
                                          </p:spTgt>
                                        </p:tgtEl>
                                        <p:attrNameLst>
                                          <p:attrName>style.visibility</p:attrName>
                                        </p:attrNameLst>
                                      </p:cBhvr>
                                      <p:to>
                                        <p:strVal val="visible"/>
                                      </p:to>
                                    </p:set>
                                    <p:anim calcmode="lin" valueType="num">
                                      <p:cBhvr additive="base">
                                        <p:cTn id="33"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211068"/>
            <a:ext cx="12192000" cy="6858001"/>
          </a:xfrm>
          <a:prstGeom prst="rect">
            <a:avLst/>
          </a:prstGeom>
        </p:spPr>
      </p:pic>
      <p:sp>
        <p:nvSpPr>
          <p:cNvPr id="5" name="Rectángulo 4"/>
          <p:cNvSpPr/>
          <p:nvPr/>
        </p:nvSpPr>
        <p:spPr>
          <a:xfrm>
            <a:off x="1392412" y="365125"/>
            <a:ext cx="7040710" cy="584775"/>
          </a:xfrm>
          <a:prstGeom prst="rect">
            <a:avLst/>
          </a:prstGeom>
        </p:spPr>
        <p:txBody>
          <a:bodyPr wrap="none">
            <a:spAutoFit/>
          </a:bodyPr>
          <a:lstStyle/>
          <a:p>
            <a:r>
              <a:rPr lang="es-ES" sz="3200" b="1" dirty="0" smtClean="0">
                <a:solidFill>
                  <a:srgbClr val="FFFF00"/>
                </a:solidFill>
                <a:latin typeface="Impact" panose="020B0806030902050204" pitchFamily="34" charset="0"/>
              </a:rPr>
              <a:t>1.	La autoridad espiritual en la Iglesia</a:t>
            </a:r>
            <a:endParaRPr lang="es-ES" sz="3200" b="1" dirty="0">
              <a:solidFill>
                <a:srgbClr val="FFFF00"/>
              </a:solidFill>
              <a:latin typeface="Impact" panose="020B0806030902050204" pitchFamily="34" charset="0"/>
            </a:endParaRPr>
          </a:p>
        </p:txBody>
      </p:sp>
      <p:sp>
        <p:nvSpPr>
          <p:cNvPr id="6" name="Rectángulo 5"/>
          <p:cNvSpPr/>
          <p:nvPr/>
        </p:nvSpPr>
        <p:spPr>
          <a:xfrm>
            <a:off x="1124782" y="1083032"/>
            <a:ext cx="9183781" cy="2012859"/>
          </a:xfrm>
          <a:prstGeom prst="rect">
            <a:avLst/>
          </a:prstGeom>
        </p:spPr>
        <p:txBody>
          <a:bodyPr wrap="square">
            <a:spAutoFit/>
          </a:bodyPr>
          <a:lstStyle/>
          <a:p>
            <a:pPr marL="342900" lvl="0" indent="-342900" defTabSz="762000" eaLnBrk="0" fontAlgn="base" hangingPunct="0">
              <a:spcBef>
                <a:spcPct val="20000"/>
              </a:spcBef>
              <a:spcAft>
                <a:spcPct val="0"/>
              </a:spcAft>
              <a:buSzPct val="100000"/>
              <a:buFont typeface="Wingdings" panose="05000000000000000000" pitchFamily="2" charset="2"/>
              <a:buChar char="Ø"/>
            </a:pP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El Padre ha colocado esta autoridad absoluta en las manos de su Hijo, el Señor Jesucristo, quien  ha recibido toda potestad en el cielo y en la tierra (Mt 28:18), </a:t>
            </a:r>
          </a:p>
          <a:p>
            <a:pPr marL="342900" lvl="0" indent="-342900" defTabSz="762000" eaLnBrk="0" fontAlgn="base" hangingPunct="0">
              <a:spcBef>
                <a:spcPct val="20000"/>
              </a:spcBef>
              <a:spcAft>
                <a:spcPct val="0"/>
              </a:spcAft>
              <a:buSzPct val="100000"/>
              <a:buFont typeface="Wingdings" panose="05000000000000000000" pitchFamily="2" charset="2"/>
              <a:buChar char="Ø"/>
            </a:pP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Cristo a </a:t>
            </a:r>
            <a:r>
              <a:rPr lang="es-ES" sz="2400" b="1" kern="0" dirty="0" smtClean="0">
                <a:solidFill>
                  <a:srgbClr val="FFFFFF"/>
                </a:solidFill>
                <a:effectLst>
                  <a:outerShdw blurRad="38100" dist="38100" dir="2700000" algn="tl">
                    <a:srgbClr val="000000"/>
                  </a:outerShdw>
                </a:effectLst>
                <a:latin typeface="Arial"/>
              </a:rPr>
              <a:t>la</a:t>
            </a:r>
            <a:r>
              <a:rPr kumimoji="0" lang="es-ES"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a typeface="+mn-ea"/>
                <a:cs typeface="+mn-cs"/>
              </a:rPr>
              <a:t> vez ha sido nombrado Cabeza de la Iglesia con plena autoridad sobre ella  (Ef. 5:23)  (Col 1:18)</a:t>
            </a:r>
            <a:endParaRPr kumimoji="0" lang="es-ES"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ea typeface="+mn-ea"/>
              <a:cs typeface="+mn-cs"/>
            </a:endParaRPr>
          </a:p>
        </p:txBody>
      </p:sp>
      <p:pic>
        <p:nvPicPr>
          <p:cNvPr id="7" name="Imagen 6"/>
          <p:cNvPicPr>
            <a:picLocks noChangeAspect="1"/>
          </p:cNvPicPr>
          <p:nvPr/>
        </p:nvPicPr>
        <p:blipFill>
          <a:blip r:embed="rId3"/>
          <a:stretch>
            <a:fillRect/>
          </a:stretch>
        </p:blipFill>
        <p:spPr>
          <a:xfrm>
            <a:off x="7248293" y="3059379"/>
            <a:ext cx="4943707" cy="3798621"/>
          </a:xfrm>
          <a:prstGeom prst="rect">
            <a:avLst/>
          </a:prstGeom>
        </p:spPr>
      </p:pic>
    </p:spTree>
    <p:extLst>
      <p:ext uri="{BB962C8B-B14F-4D97-AF65-F5344CB8AC3E}">
        <p14:creationId xmlns:p14="http://schemas.microsoft.com/office/powerpoint/2010/main" val="342162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additive="base">
                                        <p:cTn id="14"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5" name="Rectángulo 4"/>
          <p:cNvSpPr/>
          <p:nvPr/>
        </p:nvSpPr>
        <p:spPr>
          <a:xfrm>
            <a:off x="1051647" y="504686"/>
            <a:ext cx="9353843" cy="523220"/>
          </a:xfrm>
          <a:prstGeom prst="rect">
            <a:avLst/>
          </a:prstGeom>
        </p:spPr>
        <p:txBody>
          <a:bodyPr wrap="none">
            <a:spAutoFit/>
          </a:bodyPr>
          <a:lstStyle/>
          <a:p>
            <a:r>
              <a:rPr lang="es-ES" sz="2800" dirty="0" smtClean="0">
                <a:solidFill>
                  <a:srgbClr val="FFFF00"/>
                </a:solidFill>
                <a:latin typeface="Impact" panose="020B0806030902050204" pitchFamily="34" charset="0"/>
              </a:rPr>
              <a:t>¿</a:t>
            </a:r>
            <a:r>
              <a:rPr lang="es-ES" sz="2800" dirty="0">
                <a:solidFill>
                  <a:srgbClr val="FFFF00"/>
                </a:solidFill>
                <a:latin typeface="Impact" panose="020B0806030902050204" pitchFamily="34" charset="0"/>
              </a:rPr>
              <a:t>Cómo se manifiesta la autoridad de Cristo en la iglesia local?</a:t>
            </a:r>
          </a:p>
        </p:txBody>
      </p:sp>
      <p:pic>
        <p:nvPicPr>
          <p:cNvPr id="6" name="Imagen 5"/>
          <p:cNvPicPr>
            <a:picLocks noChangeAspect="1"/>
          </p:cNvPicPr>
          <p:nvPr/>
        </p:nvPicPr>
        <p:blipFill rotWithShape="1">
          <a:blip r:embed="rId3"/>
          <a:srcRect b="68474"/>
          <a:stretch/>
        </p:blipFill>
        <p:spPr>
          <a:xfrm>
            <a:off x="2033790" y="1264580"/>
            <a:ext cx="9077134" cy="1514998"/>
          </a:xfrm>
          <a:prstGeom prst="rect">
            <a:avLst/>
          </a:prstGeom>
        </p:spPr>
      </p:pic>
      <p:pic>
        <p:nvPicPr>
          <p:cNvPr id="7" name="Imagen 6"/>
          <p:cNvPicPr>
            <a:picLocks noChangeAspect="1"/>
          </p:cNvPicPr>
          <p:nvPr/>
        </p:nvPicPr>
        <p:blipFill>
          <a:blip r:embed="rId4"/>
          <a:stretch>
            <a:fillRect/>
          </a:stretch>
        </p:blipFill>
        <p:spPr>
          <a:xfrm>
            <a:off x="2033193" y="2787267"/>
            <a:ext cx="9077731" cy="1621677"/>
          </a:xfrm>
          <a:prstGeom prst="rect">
            <a:avLst/>
          </a:prstGeom>
        </p:spPr>
      </p:pic>
      <p:pic>
        <p:nvPicPr>
          <p:cNvPr id="8" name="Imagen 7"/>
          <p:cNvPicPr>
            <a:picLocks noChangeAspect="1"/>
          </p:cNvPicPr>
          <p:nvPr/>
        </p:nvPicPr>
        <p:blipFill>
          <a:blip r:embed="rId5"/>
          <a:stretch>
            <a:fillRect/>
          </a:stretch>
        </p:blipFill>
        <p:spPr>
          <a:xfrm>
            <a:off x="2033193" y="4408944"/>
            <a:ext cx="9077731" cy="1646063"/>
          </a:xfrm>
          <a:prstGeom prst="rect">
            <a:avLst/>
          </a:prstGeom>
        </p:spPr>
      </p:pic>
    </p:spTree>
    <p:extLst>
      <p:ext uri="{BB962C8B-B14F-4D97-AF65-F5344CB8AC3E}">
        <p14:creationId xmlns:p14="http://schemas.microsoft.com/office/powerpoint/2010/main" val="124426904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0"/>
            <a:ext cx="12192000" cy="6858001"/>
          </a:xfrm>
          <a:prstGeom prst="rect">
            <a:avLst/>
          </a:prstGeom>
        </p:spPr>
      </p:pic>
      <p:sp>
        <p:nvSpPr>
          <p:cNvPr id="7" name="Rectángulo 6"/>
          <p:cNvSpPr/>
          <p:nvPr/>
        </p:nvSpPr>
        <p:spPr>
          <a:xfrm>
            <a:off x="1031912" y="550852"/>
            <a:ext cx="8684965" cy="58477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3200" b="0" i="0" u="none" strike="noStrike" kern="0" cap="none" spc="0" normalizeH="0" baseline="0" noProof="0" dirty="0" smtClean="0">
                <a:ln>
                  <a:noFill/>
                </a:ln>
                <a:solidFill>
                  <a:srgbClr val="FAFD00"/>
                </a:solidFill>
                <a:effectLst>
                  <a:outerShdw blurRad="38100" dist="38100" dir="2700000" algn="tl">
                    <a:srgbClr val="000000"/>
                  </a:outerShdw>
                </a:effectLst>
                <a:uLnTx/>
                <a:uFillTx/>
                <a:latin typeface="Impact"/>
                <a:ea typeface="+mj-ea"/>
                <a:cs typeface="+mj-cs"/>
              </a:rPr>
              <a:t>2.	Características del gobierno de la iglesia</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8" name="Rectángulo 7"/>
          <p:cNvSpPr/>
          <p:nvPr/>
        </p:nvSpPr>
        <p:spPr>
          <a:xfrm>
            <a:off x="3217738" y="1144587"/>
            <a:ext cx="4764446" cy="461665"/>
          </a:xfrm>
          <a:prstGeom prst="rect">
            <a:avLst/>
          </a:prstGeom>
        </p:spPr>
        <p:txBody>
          <a:bodyPr wrap="none">
            <a:spAutoFit/>
          </a:bodyPr>
          <a:lstStyle/>
          <a:p>
            <a:pPr marL="342900" lvl="0" indent="-342900" defTabSz="762000" eaLnBrk="0" fontAlgn="base" hangingPunct="0">
              <a:spcBef>
                <a:spcPct val="20000"/>
              </a:spcBef>
              <a:spcAft>
                <a:spcPct val="0"/>
              </a:spcAft>
              <a:buSzPct val="100000"/>
              <a:buFontTx/>
              <a:buChar char="•"/>
              <a:defRPr/>
            </a:pPr>
            <a:r>
              <a:rPr lang="es-ES" sz="2400" b="1" kern="0" dirty="0">
                <a:solidFill>
                  <a:srgbClr val="FCFEB9"/>
                </a:solidFill>
                <a:effectLst>
                  <a:outerShdw blurRad="38100" dist="38100" dir="2700000" algn="tl">
                    <a:srgbClr val="000000"/>
                  </a:outerShdw>
                </a:effectLst>
                <a:latin typeface="Arial"/>
              </a:rPr>
              <a:t>1. </a:t>
            </a:r>
            <a:r>
              <a:rPr lang="es-ES" sz="2400" b="1" kern="0" dirty="0" smtClean="0">
                <a:solidFill>
                  <a:srgbClr val="FCFEB9"/>
                </a:solidFill>
                <a:effectLst>
                  <a:outerShdw blurRad="38100" dist="38100" dir="2700000" algn="tl">
                    <a:srgbClr val="000000"/>
                  </a:outerShdw>
                </a:effectLst>
                <a:latin typeface="Arial"/>
              </a:rPr>
              <a:t>Es un gobierno autónomo </a:t>
            </a:r>
            <a:endParaRPr lang="es-ES" sz="2400" b="1" kern="0" dirty="0">
              <a:solidFill>
                <a:srgbClr val="FCFEB9"/>
              </a:solidFill>
              <a:effectLst>
                <a:outerShdw blurRad="38100" dist="38100" dir="2700000" algn="tl">
                  <a:srgbClr val="000000"/>
                </a:outerShdw>
              </a:effectLst>
              <a:latin typeface="Arial"/>
            </a:endParaRPr>
          </a:p>
        </p:txBody>
      </p:sp>
      <p:pic>
        <p:nvPicPr>
          <p:cNvPr id="9" name="Imagen 8"/>
          <p:cNvPicPr>
            <a:picLocks noChangeAspect="1"/>
          </p:cNvPicPr>
          <p:nvPr/>
        </p:nvPicPr>
        <p:blipFill rotWithShape="1">
          <a:blip r:embed="rId3"/>
          <a:srcRect b="80847"/>
          <a:stretch/>
        </p:blipFill>
        <p:spPr>
          <a:xfrm>
            <a:off x="2168394" y="1636043"/>
            <a:ext cx="8053514" cy="924777"/>
          </a:xfrm>
          <a:prstGeom prst="rect">
            <a:avLst/>
          </a:prstGeom>
        </p:spPr>
      </p:pic>
      <p:pic>
        <p:nvPicPr>
          <p:cNvPr id="5" name="Imagen 4"/>
          <p:cNvPicPr>
            <a:picLocks noChangeAspect="1"/>
          </p:cNvPicPr>
          <p:nvPr/>
        </p:nvPicPr>
        <p:blipFill>
          <a:blip r:embed="rId4"/>
          <a:stretch>
            <a:fillRect/>
          </a:stretch>
        </p:blipFill>
        <p:spPr>
          <a:xfrm>
            <a:off x="2168394" y="2529761"/>
            <a:ext cx="8053514" cy="920576"/>
          </a:xfrm>
          <a:prstGeom prst="rect">
            <a:avLst/>
          </a:prstGeom>
        </p:spPr>
      </p:pic>
      <p:pic>
        <p:nvPicPr>
          <p:cNvPr id="6" name="Imagen 5"/>
          <p:cNvPicPr>
            <a:picLocks noChangeAspect="1"/>
          </p:cNvPicPr>
          <p:nvPr/>
        </p:nvPicPr>
        <p:blipFill>
          <a:blip r:embed="rId5"/>
          <a:stretch>
            <a:fillRect/>
          </a:stretch>
        </p:blipFill>
        <p:spPr>
          <a:xfrm>
            <a:off x="2168394" y="3450337"/>
            <a:ext cx="8053514" cy="883997"/>
          </a:xfrm>
          <a:prstGeom prst="rect">
            <a:avLst/>
          </a:prstGeom>
        </p:spPr>
      </p:pic>
      <p:pic>
        <p:nvPicPr>
          <p:cNvPr id="10" name="Imagen 9"/>
          <p:cNvPicPr>
            <a:picLocks noChangeAspect="1"/>
          </p:cNvPicPr>
          <p:nvPr/>
        </p:nvPicPr>
        <p:blipFill>
          <a:blip r:embed="rId6"/>
          <a:stretch>
            <a:fillRect/>
          </a:stretch>
        </p:blipFill>
        <p:spPr>
          <a:xfrm>
            <a:off x="2168394" y="4312997"/>
            <a:ext cx="8053514" cy="883997"/>
          </a:xfrm>
          <a:prstGeom prst="rect">
            <a:avLst/>
          </a:prstGeom>
        </p:spPr>
      </p:pic>
      <p:pic>
        <p:nvPicPr>
          <p:cNvPr id="11" name="Imagen 10"/>
          <p:cNvPicPr>
            <a:picLocks noChangeAspect="1"/>
          </p:cNvPicPr>
          <p:nvPr/>
        </p:nvPicPr>
        <p:blipFill>
          <a:blip r:embed="rId7"/>
          <a:stretch>
            <a:fillRect/>
          </a:stretch>
        </p:blipFill>
        <p:spPr>
          <a:xfrm>
            <a:off x="2168394" y="5196994"/>
            <a:ext cx="8053514" cy="926672"/>
          </a:xfrm>
          <a:prstGeom prst="rect">
            <a:avLst/>
          </a:prstGeom>
        </p:spPr>
      </p:pic>
    </p:spTree>
    <p:extLst>
      <p:ext uri="{BB962C8B-B14F-4D97-AF65-F5344CB8AC3E}">
        <p14:creationId xmlns:p14="http://schemas.microsoft.com/office/powerpoint/2010/main" val="191145981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80">
                                          <p:stCondLst>
                                            <p:cond delay="0"/>
                                          </p:stCondLst>
                                        </p:cTn>
                                        <p:tgtEl>
                                          <p:spTgt spid="9"/>
                                        </p:tgtEl>
                                      </p:cBhvr>
                                    </p:animEffect>
                                    <p:anim calcmode="lin" valueType="num">
                                      <p:cBhvr>
                                        <p:cTn id="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3" dur="26">
                                          <p:stCondLst>
                                            <p:cond delay="650"/>
                                          </p:stCondLst>
                                        </p:cTn>
                                        <p:tgtEl>
                                          <p:spTgt spid="9"/>
                                        </p:tgtEl>
                                      </p:cBhvr>
                                      <p:to x="100000" y="60000"/>
                                    </p:animScale>
                                    <p:animScale>
                                      <p:cBhvr>
                                        <p:cTn id="14" dur="166" decel="50000">
                                          <p:stCondLst>
                                            <p:cond delay="676"/>
                                          </p:stCondLst>
                                        </p:cTn>
                                        <p:tgtEl>
                                          <p:spTgt spid="9"/>
                                        </p:tgtEl>
                                      </p:cBhvr>
                                      <p:to x="100000" y="100000"/>
                                    </p:animScale>
                                    <p:animScale>
                                      <p:cBhvr>
                                        <p:cTn id="15" dur="26">
                                          <p:stCondLst>
                                            <p:cond delay="1312"/>
                                          </p:stCondLst>
                                        </p:cTn>
                                        <p:tgtEl>
                                          <p:spTgt spid="9"/>
                                        </p:tgtEl>
                                      </p:cBhvr>
                                      <p:to x="100000" y="80000"/>
                                    </p:animScale>
                                    <p:animScale>
                                      <p:cBhvr>
                                        <p:cTn id="16" dur="166" decel="50000">
                                          <p:stCondLst>
                                            <p:cond delay="1338"/>
                                          </p:stCondLst>
                                        </p:cTn>
                                        <p:tgtEl>
                                          <p:spTgt spid="9"/>
                                        </p:tgtEl>
                                      </p:cBhvr>
                                      <p:to x="100000" y="100000"/>
                                    </p:animScale>
                                    <p:animScale>
                                      <p:cBhvr>
                                        <p:cTn id="17" dur="26">
                                          <p:stCondLst>
                                            <p:cond delay="1642"/>
                                          </p:stCondLst>
                                        </p:cTn>
                                        <p:tgtEl>
                                          <p:spTgt spid="9"/>
                                        </p:tgtEl>
                                      </p:cBhvr>
                                      <p:to x="100000" y="90000"/>
                                    </p:animScale>
                                    <p:animScale>
                                      <p:cBhvr>
                                        <p:cTn id="18" dur="166" decel="50000">
                                          <p:stCondLst>
                                            <p:cond delay="1668"/>
                                          </p:stCondLst>
                                        </p:cTn>
                                        <p:tgtEl>
                                          <p:spTgt spid="9"/>
                                        </p:tgtEl>
                                      </p:cBhvr>
                                      <p:to x="100000" y="100000"/>
                                    </p:animScale>
                                    <p:animScale>
                                      <p:cBhvr>
                                        <p:cTn id="19" dur="26">
                                          <p:stCondLst>
                                            <p:cond delay="1808"/>
                                          </p:stCondLst>
                                        </p:cTn>
                                        <p:tgtEl>
                                          <p:spTgt spid="9"/>
                                        </p:tgtEl>
                                      </p:cBhvr>
                                      <p:to x="100000" y="95000"/>
                                    </p:animScale>
                                    <p:animScale>
                                      <p:cBhvr>
                                        <p:cTn id="20" dur="166" decel="50000">
                                          <p:stCondLst>
                                            <p:cond delay="1834"/>
                                          </p:stCondLst>
                                        </p:cTn>
                                        <p:tgtEl>
                                          <p:spTgt spid="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wipe(down)">
                                      <p:cBhvr>
                                        <p:cTn id="61" dur="580">
                                          <p:stCondLst>
                                            <p:cond delay="0"/>
                                          </p:stCondLst>
                                        </p:cTn>
                                        <p:tgtEl>
                                          <p:spTgt spid="10"/>
                                        </p:tgtEl>
                                      </p:cBhvr>
                                    </p:animEffect>
                                    <p:anim calcmode="lin" valueType="num">
                                      <p:cBhvr>
                                        <p:cTn id="62"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67" dur="26">
                                          <p:stCondLst>
                                            <p:cond delay="650"/>
                                          </p:stCondLst>
                                        </p:cTn>
                                        <p:tgtEl>
                                          <p:spTgt spid="10"/>
                                        </p:tgtEl>
                                      </p:cBhvr>
                                      <p:to x="100000" y="60000"/>
                                    </p:animScale>
                                    <p:animScale>
                                      <p:cBhvr>
                                        <p:cTn id="68" dur="166" decel="50000">
                                          <p:stCondLst>
                                            <p:cond delay="676"/>
                                          </p:stCondLst>
                                        </p:cTn>
                                        <p:tgtEl>
                                          <p:spTgt spid="10"/>
                                        </p:tgtEl>
                                      </p:cBhvr>
                                      <p:to x="100000" y="100000"/>
                                    </p:animScale>
                                    <p:animScale>
                                      <p:cBhvr>
                                        <p:cTn id="69" dur="26">
                                          <p:stCondLst>
                                            <p:cond delay="1312"/>
                                          </p:stCondLst>
                                        </p:cTn>
                                        <p:tgtEl>
                                          <p:spTgt spid="10"/>
                                        </p:tgtEl>
                                      </p:cBhvr>
                                      <p:to x="100000" y="80000"/>
                                    </p:animScale>
                                    <p:animScale>
                                      <p:cBhvr>
                                        <p:cTn id="70" dur="166" decel="50000">
                                          <p:stCondLst>
                                            <p:cond delay="1338"/>
                                          </p:stCondLst>
                                        </p:cTn>
                                        <p:tgtEl>
                                          <p:spTgt spid="10"/>
                                        </p:tgtEl>
                                      </p:cBhvr>
                                      <p:to x="100000" y="100000"/>
                                    </p:animScale>
                                    <p:animScale>
                                      <p:cBhvr>
                                        <p:cTn id="71" dur="26">
                                          <p:stCondLst>
                                            <p:cond delay="1642"/>
                                          </p:stCondLst>
                                        </p:cTn>
                                        <p:tgtEl>
                                          <p:spTgt spid="10"/>
                                        </p:tgtEl>
                                      </p:cBhvr>
                                      <p:to x="100000" y="90000"/>
                                    </p:animScale>
                                    <p:animScale>
                                      <p:cBhvr>
                                        <p:cTn id="72" dur="166" decel="50000">
                                          <p:stCondLst>
                                            <p:cond delay="1668"/>
                                          </p:stCondLst>
                                        </p:cTn>
                                        <p:tgtEl>
                                          <p:spTgt spid="10"/>
                                        </p:tgtEl>
                                      </p:cBhvr>
                                      <p:to x="100000" y="100000"/>
                                    </p:animScale>
                                    <p:animScale>
                                      <p:cBhvr>
                                        <p:cTn id="73" dur="26">
                                          <p:stCondLst>
                                            <p:cond delay="1808"/>
                                          </p:stCondLst>
                                        </p:cTn>
                                        <p:tgtEl>
                                          <p:spTgt spid="10"/>
                                        </p:tgtEl>
                                      </p:cBhvr>
                                      <p:to x="100000" y="95000"/>
                                    </p:animScale>
                                    <p:animScale>
                                      <p:cBhvr>
                                        <p:cTn id="74" dur="166" decel="50000">
                                          <p:stCondLst>
                                            <p:cond delay="1834"/>
                                          </p:stCondLst>
                                        </p:cTn>
                                        <p:tgtEl>
                                          <p:spTgt spid="10"/>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wipe(down)">
                                      <p:cBhvr>
                                        <p:cTn id="79" dur="580">
                                          <p:stCondLst>
                                            <p:cond delay="0"/>
                                          </p:stCondLst>
                                        </p:cTn>
                                        <p:tgtEl>
                                          <p:spTgt spid="11"/>
                                        </p:tgtEl>
                                      </p:cBhvr>
                                    </p:animEffect>
                                    <p:anim calcmode="lin" valueType="num">
                                      <p:cBhvr>
                                        <p:cTn id="80"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85" dur="26">
                                          <p:stCondLst>
                                            <p:cond delay="650"/>
                                          </p:stCondLst>
                                        </p:cTn>
                                        <p:tgtEl>
                                          <p:spTgt spid="11"/>
                                        </p:tgtEl>
                                      </p:cBhvr>
                                      <p:to x="100000" y="60000"/>
                                    </p:animScale>
                                    <p:animScale>
                                      <p:cBhvr>
                                        <p:cTn id="86" dur="166" decel="50000">
                                          <p:stCondLst>
                                            <p:cond delay="676"/>
                                          </p:stCondLst>
                                        </p:cTn>
                                        <p:tgtEl>
                                          <p:spTgt spid="11"/>
                                        </p:tgtEl>
                                      </p:cBhvr>
                                      <p:to x="100000" y="100000"/>
                                    </p:animScale>
                                    <p:animScale>
                                      <p:cBhvr>
                                        <p:cTn id="87" dur="26">
                                          <p:stCondLst>
                                            <p:cond delay="1312"/>
                                          </p:stCondLst>
                                        </p:cTn>
                                        <p:tgtEl>
                                          <p:spTgt spid="11"/>
                                        </p:tgtEl>
                                      </p:cBhvr>
                                      <p:to x="100000" y="80000"/>
                                    </p:animScale>
                                    <p:animScale>
                                      <p:cBhvr>
                                        <p:cTn id="88" dur="166" decel="50000">
                                          <p:stCondLst>
                                            <p:cond delay="1338"/>
                                          </p:stCondLst>
                                        </p:cTn>
                                        <p:tgtEl>
                                          <p:spTgt spid="11"/>
                                        </p:tgtEl>
                                      </p:cBhvr>
                                      <p:to x="100000" y="100000"/>
                                    </p:animScale>
                                    <p:animScale>
                                      <p:cBhvr>
                                        <p:cTn id="89" dur="26">
                                          <p:stCondLst>
                                            <p:cond delay="1642"/>
                                          </p:stCondLst>
                                        </p:cTn>
                                        <p:tgtEl>
                                          <p:spTgt spid="11"/>
                                        </p:tgtEl>
                                      </p:cBhvr>
                                      <p:to x="100000" y="90000"/>
                                    </p:animScale>
                                    <p:animScale>
                                      <p:cBhvr>
                                        <p:cTn id="90" dur="166" decel="50000">
                                          <p:stCondLst>
                                            <p:cond delay="1668"/>
                                          </p:stCondLst>
                                        </p:cTn>
                                        <p:tgtEl>
                                          <p:spTgt spid="11"/>
                                        </p:tgtEl>
                                      </p:cBhvr>
                                      <p:to x="100000" y="100000"/>
                                    </p:animScale>
                                    <p:animScale>
                                      <p:cBhvr>
                                        <p:cTn id="91" dur="26">
                                          <p:stCondLst>
                                            <p:cond delay="1808"/>
                                          </p:stCondLst>
                                        </p:cTn>
                                        <p:tgtEl>
                                          <p:spTgt spid="11"/>
                                        </p:tgtEl>
                                      </p:cBhvr>
                                      <p:to x="100000" y="95000"/>
                                    </p:animScale>
                                    <p:animScale>
                                      <p:cBhvr>
                                        <p:cTn id="92"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031912" y="550852"/>
            <a:ext cx="8684965" cy="58477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3200" b="0" i="0" u="none" strike="noStrike" kern="0" cap="none" spc="0" normalizeH="0" baseline="0" noProof="0" dirty="0" smtClean="0">
                <a:ln>
                  <a:noFill/>
                </a:ln>
                <a:solidFill>
                  <a:srgbClr val="FAFD00"/>
                </a:solidFill>
                <a:effectLst>
                  <a:outerShdw blurRad="38100" dist="38100" dir="2700000" algn="tl">
                    <a:srgbClr val="000000"/>
                  </a:outerShdw>
                </a:effectLst>
                <a:uLnTx/>
                <a:uFillTx/>
                <a:latin typeface="Impact"/>
                <a:ea typeface="+mj-ea"/>
                <a:cs typeface="+mj-cs"/>
              </a:rPr>
              <a:t>2.	Características del gobierno de la iglesia</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5" name="Rectángulo 4"/>
          <p:cNvSpPr/>
          <p:nvPr/>
        </p:nvSpPr>
        <p:spPr>
          <a:xfrm>
            <a:off x="2888254" y="1100000"/>
            <a:ext cx="6828623" cy="523220"/>
          </a:xfrm>
          <a:prstGeom prst="rect">
            <a:avLst/>
          </a:prstGeom>
        </p:spPr>
        <p:txBody>
          <a:bodyPr wrap="square">
            <a:spAutoFit/>
          </a:bodyPr>
          <a:lstStyle/>
          <a:p>
            <a:pPr lvl="0" defTabSz="762000" eaLnBrk="0" fontAlgn="base" hangingPunct="0">
              <a:spcBef>
                <a:spcPct val="20000"/>
              </a:spcBef>
              <a:spcAft>
                <a:spcPct val="0"/>
              </a:spcAft>
              <a:buSzPct val="100000"/>
              <a:defRPr/>
            </a:pPr>
            <a:r>
              <a:rPr lang="es-ES" sz="2800" b="1" dirty="0" smtClean="0">
                <a:solidFill>
                  <a:schemeClr val="accent4">
                    <a:lumMod val="20000"/>
                    <a:lumOff val="80000"/>
                  </a:schemeClr>
                </a:solidFill>
                <a:latin typeface="Calibri" panose="020F0502020204030204" pitchFamily="34" charset="0"/>
                <a:ea typeface="Calibri" panose="020F0502020204030204" pitchFamily="34" charset="0"/>
                <a:cs typeface="Times New Roman" panose="02020603050405020304" pitchFamily="18" charset="0"/>
              </a:rPr>
              <a:t>2. Su gobierno no se basa en la democracia</a:t>
            </a:r>
            <a:endParaRPr lang="es-ES" sz="2800" b="1" kern="0" dirty="0">
              <a:solidFill>
                <a:schemeClr val="accent4">
                  <a:lumMod val="20000"/>
                  <a:lumOff val="80000"/>
                </a:schemeClr>
              </a:solidFill>
              <a:effectLst>
                <a:outerShdw blurRad="38100" dist="38100" dir="2700000" algn="tl">
                  <a:srgbClr val="000000"/>
                </a:outerShdw>
              </a:effectLst>
              <a:latin typeface="Arial"/>
            </a:endParaRPr>
          </a:p>
        </p:txBody>
      </p:sp>
      <p:pic>
        <p:nvPicPr>
          <p:cNvPr id="8" name="Imagen 7"/>
          <p:cNvPicPr>
            <a:picLocks noChangeAspect="1"/>
          </p:cNvPicPr>
          <p:nvPr/>
        </p:nvPicPr>
        <p:blipFill rotWithShape="1">
          <a:blip r:embed="rId3"/>
          <a:srcRect l="8710" r="9019"/>
          <a:stretch/>
        </p:blipFill>
        <p:spPr>
          <a:xfrm>
            <a:off x="1110866" y="1690688"/>
            <a:ext cx="9531427" cy="43920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5708090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031912" y="550852"/>
            <a:ext cx="8684965" cy="58477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3200" b="0" i="0" u="none" strike="noStrike" kern="0" cap="none" spc="0" normalizeH="0" baseline="0" noProof="0" dirty="0" smtClean="0">
                <a:ln>
                  <a:noFill/>
                </a:ln>
                <a:solidFill>
                  <a:srgbClr val="FAFD00"/>
                </a:solidFill>
                <a:effectLst>
                  <a:outerShdw blurRad="38100" dist="38100" dir="2700000" algn="tl">
                    <a:srgbClr val="000000"/>
                  </a:outerShdw>
                </a:effectLst>
                <a:uLnTx/>
                <a:uFillTx/>
                <a:latin typeface="Impact"/>
                <a:ea typeface="+mj-ea"/>
                <a:cs typeface="+mj-cs"/>
              </a:rPr>
              <a:t>2.	Características del gobierno de la iglesia</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5" name="Rectángulo 4"/>
          <p:cNvSpPr/>
          <p:nvPr/>
        </p:nvSpPr>
        <p:spPr>
          <a:xfrm>
            <a:off x="2326393" y="1270564"/>
            <a:ext cx="6828623" cy="461665"/>
          </a:xfrm>
          <a:prstGeom prst="rect">
            <a:avLst/>
          </a:prstGeom>
        </p:spPr>
        <p:txBody>
          <a:bodyPr wrap="square">
            <a:spAutoFit/>
          </a:bodyPr>
          <a:lstStyle/>
          <a:p>
            <a:pPr marL="342900" lvl="0" indent="-342900" defTabSz="762000" eaLnBrk="0" fontAlgn="base" hangingPunct="0">
              <a:spcBef>
                <a:spcPct val="20000"/>
              </a:spcBef>
              <a:spcAft>
                <a:spcPct val="0"/>
              </a:spcAft>
              <a:buSzPct val="100000"/>
              <a:buFontTx/>
              <a:buChar char="•"/>
              <a:defRPr/>
            </a:pPr>
            <a:r>
              <a:rPr lang="es-ES" sz="2400" b="1" kern="0" dirty="0">
                <a:solidFill>
                  <a:srgbClr val="FCFEB9"/>
                </a:solidFill>
                <a:effectLst>
                  <a:outerShdw blurRad="38100" dist="38100" dir="2700000" algn="tl">
                    <a:srgbClr val="000000"/>
                  </a:outerShdw>
                </a:effectLst>
                <a:latin typeface="Arial"/>
              </a:rPr>
              <a:t>3. </a:t>
            </a:r>
            <a:r>
              <a:rPr lang="es-ES" sz="2400" b="1" kern="0" dirty="0" smtClean="0">
                <a:solidFill>
                  <a:srgbClr val="FCFEB9"/>
                </a:solidFill>
                <a:effectLst>
                  <a:outerShdw blurRad="38100" dist="38100" dir="2700000" algn="tl">
                    <a:srgbClr val="000000"/>
                  </a:outerShdw>
                </a:effectLst>
                <a:latin typeface="Arial"/>
              </a:rPr>
              <a:t>Es un </a:t>
            </a:r>
            <a:r>
              <a:rPr lang="es-ES" sz="2400" b="1" kern="0" dirty="0">
                <a:solidFill>
                  <a:srgbClr val="FCFEB9"/>
                </a:solidFill>
                <a:effectLst>
                  <a:outerShdw blurRad="38100" dist="38100" dir="2700000" algn="tl">
                    <a:srgbClr val="000000"/>
                  </a:outerShdw>
                </a:effectLst>
                <a:latin typeface="Arial"/>
              </a:rPr>
              <a:t>gobierno </a:t>
            </a:r>
            <a:r>
              <a:rPr lang="es-ES" sz="2400" b="1" kern="0" dirty="0" smtClean="0">
                <a:solidFill>
                  <a:srgbClr val="FCFEB9"/>
                </a:solidFill>
                <a:effectLst>
                  <a:outerShdw blurRad="38100" dist="38100" dir="2700000" algn="tl">
                    <a:srgbClr val="000000"/>
                  </a:outerShdw>
                </a:effectLst>
                <a:latin typeface="Arial"/>
              </a:rPr>
              <a:t>masculino</a:t>
            </a:r>
            <a:endParaRPr lang="es-ES" sz="2400" b="1" kern="0" dirty="0">
              <a:solidFill>
                <a:srgbClr val="FCFEB9"/>
              </a:solidFill>
              <a:effectLst>
                <a:outerShdw blurRad="38100" dist="38100" dir="2700000" algn="tl">
                  <a:srgbClr val="000000"/>
                </a:outerShdw>
              </a:effectLst>
              <a:latin typeface="Arial"/>
            </a:endParaRPr>
          </a:p>
        </p:txBody>
      </p:sp>
      <p:sp>
        <p:nvSpPr>
          <p:cNvPr id="6" name="Rectángulo 5"/>
          <p:cNvSpPr/>
          <p:nvPr/>
        </p:nvSpPr>
        <p:spPr>
          <a:xfrm>
            <a:off x="1031912" y="1730996"/>
            <a:ext cx="9740166" cy="1569660"/>
          </a:xfrm>
          <a:prstGeom prst="rect">
            <a:avLst/>
          </a:prstGeom>
        </p:spPr>
        <p:txBody>
          <a:bodyPr wrap="square">
            <a:spAutoFit/>
          </a:bodyPr>
          <a:lstStyle/>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a:solidFill>
                  <a:srgbClr val="FFFFFF"/>
                </a:solidFill>
                <a:effectLst>
                  <a:outerShdw blurRad="38100" dist="38100" dir="2700000" algn="tl">
                    <a:srgbClr val="000000"/>
                  </a:outerShdw>
                </a:effectLst>
                <a:latin typeface="Arial"/>
              </a:rPr>
              <a:t>Al hablar de un liderazgo masculino, para la mayoría de personas contemporáneas es excluir a las mujeres del liderazgo  de la iglesia, </a:t>
            </a:r>
            <a:r>
              <a:rPr lang="es-ES" sz="2400" b="1" kern="0" dirty="0" smtClean="0">
                <a:solidFill>
                  <a:srgbClr val="FFFFFF"/>
                </a:solidFill>
                <a:effectLst>
                  <a:outerShdw blurRad="38100" dist="38100" dir="2700000" algn="tl">
                    <a:srgbClr val="000000"/>
                  </a:outerShdw>
                </a:effectLst>
                <a:latin typeface="Arial"/>
              </a:rPr>
              <a:t>es sexista</a:t>
            </a:r>
            <a:r>
              <a:rPr lang="es-ES" sz="2400" b="1" kern="0" dirty="0">
                <a:solidFill>
                  <a:srgbClr val="FFFFFF"/>
                </a:solidFill>
                <a:effectLst>
                  <a:outerShdw blurRad="38100" dist="38100" dir="2700000" algn="tl">
                    <a:srgbClr val="000000"/>
                  </a:outerShdw>
                </a:effectLst>
                <a:latin typeface="Arial"/>
              </a:rPr>
              <a:t>, discriminatorio y un ejemplo más de machismo.</a:t>
            </a:r>
          </a:p>
        </p:txBody>
      </p:sp>
      <p:pic>
        <p:nvPicPr>
          <p:cNvPr id="10" name="Imagen 9"/>
          <p:cNvPicPr>
            <a:picLocks noChangeAspect="1"/>
          </p:cNvPicPr>
          <p:nvPr/>
        </p:nvPicPr>
        <p:blipFill>
          <a:blip r:embed="rId3"/>
          <a:stretch>
            <a:fillRect/>
          </a:stretch>
        </p:blipFill>
        <p:spPr>
          <a:xfrm>
            <a:off x="6753341" y="3260348"/>
            <a:ext cx="5438660" cy="3603048"/>
          </a:xfrm>
          <a:prstGeom prst="rect">
            <a:avLst/>
          </a:prstGeom>
        </p:spPr>
      </p:pic>
    </p:spTree>
    <p:extLst>
      <p:ext uri="{BB962C8B-B14F-4D97-AF65-F5344CB8AC3E}">
        <p14:creationId xmlns:p14="http://schemas.microsoft.com/office/powerpoint/2010/main" val="44328328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031912" y="550852"/>
            <a:ext cx="8684965" cy="58477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s-ES" sz="3200" b="0" i="0" u="none" strike="noStrike" kern="0" cap="none" spc="0" normalizeH="0" baseline="0" noProof="0" dirty="0" smtClean="0">
                <a:ln>
                  <a:noFill/>
                </a:ln>
                <a:solidFill>
                  <a:srgbClr val="FAFD00"/>
                </a:solidFill>
                <a:effectLst>
                  <a:outerShdw blurRad="38100" dist="38100" dir="2700000" algn="tl">
                    <a:srgbClr val="000000"/>
                  </a:outerShdw>
                </a:effectLst>
                <a:uLnTx/>
                <a:uFillTx/>
                <a:latin typeface="Impact"/>
                <a:ea typeface="+mj-ea"/>
                <a:cs typeface="+mj-cs"/>
              </a:rPr>
              <a:t>2.	Características del gobierno de la iglesia</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2598060" y="1065373"/>
            <a:ext cx="4485202" cy="523220"/>
          </a:xfrm>
          <a:prstGeom prst="rect">
            <a:avLst/>
          </a:prstGeom>
        </p:spPr>
        <p:txBody>
          <a:bodyPr wrap="none">
            <a:spAutoFit/>
          </a:bodyPr>
          <a:lstStyle/>
          <a:p>
            <a:r>
              <a:rPr lang="es-ES" sz="2800" b="1" dirty="0" smtClean="0">
                <a:solidFill>
                  <a:schemeClr val="accent4">
                    <a:lumMod val="20000"/>
                    <a:lumOff val="80000"/>
                  </a:schemeClr>
                </a:solidFill>
              </a:rPr>
              <a:t>3. Es un gobierno </a:t>
            </a:r>
            <a:r>
              <a:rPr lang="es-ES" sz="2800" b="1" dirty="0">
                <a:solidFill>
                  <a:schemeClr val="accent4">
                    <a:lumMod val="20000"/>
                    <a:lumOff val="80000"/>
                  </a:schemeClr>
                </a:solidFill>
              </a:rPr>
              <a:t>masculino</a:t>
            </a:r>
          </a:p>
        </p:txBody>
      </p:sp>
      <p:sp>
        <p:nvSpPr>
          <p:cNvPr id="10" name="Rectángulo 9"/>
          <p:cNvSpPr/>
          <p:nvPr/>
        </p:nvSpPr>
        <p:spPr>
          <a:xfrm>
            <a:off x="1031912" y="1650148"/>
            <a:ext cx="10321888" cy="3046988"/>
          </a:xfrm>
          <a:prstGeom prst="rect">
            <a:avLst/>
          </a:prstGeom>
        </p:spPr>
        <p:txBody>
          <a:bodyPr wrap="square">
            <a:spAutoFit/>
          </a:bodyPr>
          <a:lstStyle/>
          <a:p>
            <a:pPr marL="342900" indent="-342900">
              <a:buFont typeface="Wingdings" panose="05000000000000000000" pitchFamily="2" charset="2"/>
              <a:buChar char="Ø"/>
            </a:pPr>
            <a:r>
              <a:rPr lang="es-ES" sz="2400" b="1" dirty="0" smtClean="0">
                <a:solidFill>
                  <a:schemeClr val="bg1"/>
                </a:solidFill>
                <a:latin typeface="Arial" panose="020B0604020202020204" pitchFamily="34" charset="0"/>
                <a:cs typeface="Arial" panose="020B0604020202020204" pitchFamily="34" charset="0"/>
              </a:rPr>
              <a:t>Ambos </a:t>
            </a:r>
            <a:r>
              <a:rPr lang="es-ES" sz="2400" b="1" dirty="0">
                <a:solidFill>
                  <a:schemeClr val="bg1"/>
                </a:solidFill>
                <a:latin typeface="Arial" panose="020B0604020202020204" pitchFamily="34" charset="0"/>
                <a:cs typeface="Arial" panose="020B0604020202020204" pitchFamily="34" charset="0"/>
              </a:rPr>
              <a:t>son hijos de Dios, sacerdotes ante Dios, </a:t>
            </a:r>
            <a:endParaRPr lang="es-ES" sz="2400" b="1" dirty="0" smtClean="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Ø"/>
            </a:pPr>
            <a:r>
              <a:rPr lang="es-ES" sz="2400" b="1" dirty="0">
                <a:solidFill>
                  <a:schemeClr val="bg1"/>
                </a:solidFill>
                <a:latin typeface="Arial" panose="020B0604020202020204" pitchFamily="34" charset="0"/>
                <a:cs typeface="Arial" panose="020B0604020202020204" pitchFamily="34" charset="0"/>
              </a:rPr>
              <a:t>S</a:t>
            </a:r>
            <a:r>
              <a:rPr lang="es-ES" sz="2400" b="1" dirty="0" smtClean="0">
                <a:solidFill>
                  <a:schemeClr val="bg1"/>
                </a:solidFill>
                <a:latin typeface="Arial" panose="020B0604020202020204" pitchFamily="34" charset="0"/>
                <a:cs typeface="Arial" panose="020B0604020202020204" pitchFamily="34" charset="0"/>
              </a:rPr>
              <a:t>iervos </a:t>
            </a:r>
            <a:r>
              <a:rPr lang="es-ES" sz="2400" b="1" dirty="0">
                <a:solidFill>
                  <a:schemeClr val="bg1"/>
                </a:solidFill>
                <a:latin typeface="Arial" panose="020B0604020202020204" pitchFamily="34" charset="0"/>
                <a:cs typeface="Arial" panose="020B0604020202020204" pitchFamily="34" charset="0"/>
              </a:rPr>
              <a:t>de Dios dotados </a:t>
            </a:r>
            <a:r>
              <a:rPr lang="es-ES" sz="2400" b="1" dirty="0" smtClean="0">
                <a:solidFill>
                  <a:schemeClr val="bg1"/>
                </a:solidFill>
                <a:latin typeface="Arial" panose="020B0604020202020204" pitchFamily="34" charset="0"/>
                <a:cs typeface="Arial" panose="020B0604020202020204" pitchFamily="34" charset="0"/>
              </a:rPr>
              <a:t>por </a:t>
            </a:r>
            <a:r>
              <a:rPr lang="es-ES" sz="2400" b="1" dirty="0">
                <a:solidFill>
                  <a:schemeClr val="bg1"/>
                </a:solidFill>
                <a:latin typeface="Arial" panose="020B0604020202020204" pitchFamily="34" charset="0"/>
                <a:cs typeface="Arial" panose="020B0604020202020204" pitchFamily="34" charset="0"/>
              </a:rPr>
              <a:t>dones del Espíritu, </a:t>
            </a:r>
            <a:endParaRPr lang="es-ES" sz="2400" b="1" dirty="0" smtClean="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Ø"/>
            </a:pPr>
            <a:r>
              <a:rPr lang="es-ES" sz="2400" b="1" dirty="0">
                <a:solidFill>
                  <a:schemeClr val="bg1"/>
                </a:solidFill>
                <a:latin typeface="Arial" panose="020B0604020202020204" pitchFamily="34" charset="0"/>
                <a:cs typeface="Arial" panose="020B0604020202020204" pitchFamily="34" charset="0"/>
              </a:rPr>
              <a:t>M</a:t>
            </a:r>
            <a:r>
              <a:rPr lang="es-ES" sz="2400" b="1" dirty="0" smtClean="0">
                <a:solidFill>
                  <a:schemeClr val="bg1"/>
                </a:solidFill>
                <a:latin typeface="Arial" panose="020B0604020202020204" pitchFamily="34" charset="0"/>
                <a:cs typeface="Arial" panose="020B0604020202020204" pitchFamily="34" charset="0"/>
              </a:rPr>
              <a:t>iembros </a:t>
            </a:r>
            <a:r>
              <a:rPr lang="es-ES" sz="2400" b="1" dirty="0">
                <a:solidFill>
                  <a:schemeClr val="bg1"/>
                </a:solidFill>
                <a:latin typeface="Arial" panose="020B0604020202020204" pitchFamily="34" charset="0"/>
                <a:cs typeface="Arial" panose="020B0604020202020204" pitchFamily="34" charset="0"/>
              </a:rPr>
              <a:t>del Cuerpo de Cristo y </a:t>
            </a:r>
            <a:endParaRPr lang="es-ES" sz="2400" b="1" dirty="0" smtClean="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Ø"/>
            </a:pPr>
            <a:r>
              <a:rPr lang="es-ES" sz="2400" b="1" dirty="0">
                <a:solidFill>
                  <a:schemeClr val="bg1"/>
                </a:solidFill>
                <a:latin typeface="Arial" panose="020B0604020202020204" pitchFamily="34" charset="0"/>
                <a:cs typeface="Arial" panose="020B0604020202020204" pitchFamily="34" charset="0"/>
              </a:rPr>
              <a:t>C</a:t>
            </a:r>
            <a:r>
              <a:rPr lang="es-ES" sz="2400" b="1" dirty="0" smtClean="0">
                <a:solidFill>
                  <a:schemeClr val="bg1"/>
                </a:solidFill>
                <a:latin typeface="Arial" panose="020B0604020202020204" pitchFamily="34" charset="0"/>
                <a:cs typeface="Arial" panose="020B0604020202020204" pitchFamily="34" charset="0"/>
              </a:rPr>
              <a:t>oherederos </a:t>
            </a:r>
            <a:r>
              <a:rPr lang="es-ES" sz="2400" b="1" dirty="0">
                <a:solidFill>
                  <a:schemeClr val="bg1"/>
                </a:solidFill>
                <a:latin typeface="Arial" panose="020B0604020202020204" pitchFamily="34" charset="0"/>
                <a:cs typeface="Arial" panose="020B0604020202020204" pitchFamily="34" charset="0"/>
              </a:rPr>
              <a:t>de la gracia de la vida (1 P 3:7</a:t>
            </a:r>
            <a:r>
              <a:rPr lang="es-ES" sz="2400" b="1" dirty="0" smtClean="0">
                <a:solidFill>
                  <a:schemeClr val="bg1"/>
                </a:solidFill>
                <a:latin typeface="Arial" panose="020B0604020202020204" pitchFamily="34" charset="0"/>
                <a:cs typeface="Arial" panose="020B0604020202020204" pitchFamily="34" charset="0"/>
              </a:rPr>
              <a:t>).</a:t>
            </a:r>
          </a:p>
          <a:p>
            <a:pPr marL="342900" indent="-342900">
              <a:buFont typeface="Wingdings" panose="05000000000000000000" pitchFamily="2" charset="2"/>
              <a:buChar char="Ø"/>
            </a:pPr>
            <a:endParaRPr lang="es-ES" sz="2400" b="1" dirty="0">
              <a:solidFill>
                <a:schemeClr val="bg1"/>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Ø"/>
            </a:pPr>
            <a:r>
              <a:rPr lang="es-ES" sz="2400" b="1" dirty="0">
                <a:solidFill>
                  <a:schemeClr val="bg1"/>
                </a:solidFill>
                <a:latin typeface="Arial" panose="020B0604020202020204" pitchFamily="34" charset="0"/>
                <a:cs typeface="Arial" panose="020B0604020202020204" pitchFamily="34" charset="0"/>
              </a:rPr>
              <a:t>Siendo iguales en esencia, dignidad, valor y </a:t>
            </a:r>
            <a:r>
              <a:rPr lang="es-ES" sz="2400" b="1" dirty="0" smtClean="0">
                <a:solidFill>
                  <a:schemeClr val="bg1"/>
                </a:solidFill>
                <a:latin typeface="Arial" panose="020B0604020202020204" pitchFamily="34" charset="0"/>
                <a:cs typeface="Arial" panose="020B0604020202020204" pitchFamily="34" charset="0"/>
              </a:rPr>
              <a:t>posición </a:t>
            </a:r>
            <a:r>
              <a:rPr lang="es-ES" sz="2400" b="1" dirty="0">
                <a:solidFill>
                  <a:schemeClr val="bg1"/>
                </a:solidFill>
                <a:latin typeface="Arial" panose="020B0604020202020204" pitchFamily="34" charset="0"/>
                <a:cs typeface="Arial" panose="020B0604020202020204" pitchFamily="34" charset="0"/>
              </a:rPr>
              <a:t>ante Dios, </a:t>
            </a:r>
            <a:r>
              <a:rPr lang="es-ES" sz="2400" b="1" dirty="0" smtClean="0">
                <a:solidFill>
                  <a:schemeClr val="bg1"/>
                </a:solidFill>
                <a:latin typeface="Arial" panose="020B0604020202020204" pitchFamily="34" charset="0"/>
                <a:cs typeface="Arial" panose="020B0604020202020204" pitchFamily="34" charset="0"/>
              </a:rPr>
              <a:t>sin embargo cada uno cumple diferentes funciones, roles</a:t>
            </a:r>
            <a:r>
              <a:rPr lang="es-ES" sz="2400" b="1" dirty="0">
                <a:solidFill>
                  <a:schemeClr val="bg1"/>
                </a:solidFill>
                <a:latin typeface="Arial" panose="020B0604020202020204" pitchFamily="34" charset="0"/>
                <a:cs typeface="Arial" panose="020B0604020202020204" pitchFamily="34" charset="0"/>
              </a:rPr>
              <a:t> </a:t>
            </a:r>
            <a:r>
              <a:rPr lang="es-ES" sz="2400" b="1" dirty="0" smtClean="0">
                <a:solidFill>
                  <a:schemeClr val="bg1"/>
                </a:solidFill>
                <a:latin typeface="Arial" panose="020B0604020202020204" pitchFamily="34" charset="0"/>
                <a:cs typeface="Arial" panose="020B0604020202020204" pitchFamily="34" charset="0"/>
              </a:rPr>
              <a:t>o papeles.</a:t>
            </a:r>
            <a:endParaRPr lang="es-ES" sz="2400" b="1" dirty="0">
              <a:solidFill>
                <a:schemeClr val="bg1"/>
              </a:solidFill>
              <a:latin typeface="Arial" panose="020B0604020202020204" pitchFamily="34" charset="0"/>
              <a:cs typeface="Arial" panose="020B0604020202020204" pitchFamily="34" charset="0"/>
            </a:endParaRPr>
          </a:p>
          <a:p>
            <a:endParaRPr lang="es-ES" sz="2400" b="1" dirty="0">
              <a:solidFill>
                <a:schemeClr val="bg1"/>
              </a:solidFill>
              <a:latin typeface="Arial" panose="020B0604020202020204" pitchFamily="34" charset="0"/>
              <a:cs typeface="Arial" panose="020B0604020202020204" pitchFamily="34" charset="0"/>
            </a:endParaRPr>
          </a:p>
        </p:txBody>
      </p:sp>
      <p:pic>
        <p:nvPicPr>
          <p:cNvPr id="11" name="Imagen 10"/>
          <p:cNvPicPr>
            <a:picLocks noChangeAspect="1"/>
          </p:cNvPicPr>
          <p:nvPr/>
        </p:nvPicPr>
        <p:blipFill>
          <a:blip r:embed="rId3"/>
          <a:stretch>
            <a:fillRect/>
          </a:stretch>
        </p:blipFill>
        <p:spPr>
          <a:xfrm>
            <a:off x="6775373" y="4340646"/>
            <a:ext cx="5416627" cy="2595180"/>
          </a:xfrm>
          <a:prstGeom prst="rect">
            <a:avLst/>
          </a:prstGeom>
        </p:spPr>
      </p:pic>
    </p:spTree>
    <p:extLst>
      <p:ext uri="{BB962C8B-B14F-4D97-AF65-F5344CB8AC3E}">
        <p14:creationId xmlns:p14="http://schemas.microsoft.com/office/powerpoint/2010/main" val="246884142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20365" y="-1"/>
            <a:ext cx="12192000" cy="6858001"/>
          </a:xfrm>
          <a:prstGeom prst="rect">
            <a:avLst/>
          </a:prstGeom>
        </p:spPr>
      </p:pic>
      <p:sp>
        <p:nvSpPr>
          <p:cNvPr id="7" name="Rectángulo 6"/>
          <p:cNvSpPr/>
          <p:nvPr/>
        </p:nvSpPr>
        <p:spPr>
          <a:xfrm>
            <a:off x="645684" y="581630"/>
            <a:ext cx="10502748" cy="1384995"/>
          </a:xfrm>
          <a:prstGeom prst="rect">
            <a:avLst/>
          </a:prstGeom>
        </p:spPr>
        <p:txBody>
          <a:bodyPr wrap="square">
            <a:spAutoFit/>
          </a:bodyPr>
          <a:lstStyle/>
          <a:p>
            <a:r>
              <a:rPr lang="es-ES" sz="3200" kern="0" dirty="0">
                <a:solidFill>
                  <a:srgbClr val="FAFD00"/>
                </a:solidFill>
                <a:effectLst>
                  <a:outerShdw blurRad="38100" dist="38100" dir="2700000" algn="tl">
                    <a:srgbClr val="000000"/>
                  </a:outerShdw>
                </a:effectLst>
                <a:latin typeface="Impact"/>
              </a:rPr>
              <a:t>2.	Características del gobierno de la iglesia</a:t>
            </a:r>
            <a:endParaRPr lang="es-ES" sz="2000" kern="0" dirty="0">
              <a:solidFill>
                <a:sysClr val="windowText" lastClr="000000"/>
              </a:solidFill>
            </a:endParaRPr>
          </a:p>
          <a:p>
            <a:pPr lvl="0"/>
            <a:r>
              <a:rPr lang="es-ES" sz="3200" kern="0" dirty="0">
                <a:solidFill>
                  <a:srgbClr val="FAFD00"/>
                </a:solidFill>
                <a:effectLst>
                  <a:outerShdw blurRad="38100" dist="38100" dir="2700000" algn="tl">
                    <a:srgbClr val="000000"/>
                  </a:outerShdw>
                </a:effectLst>
                <a:latin typeface="Impact"/>
                <a:ea typeface="+mj-ea"/>
                <a:cs typeface="+mj-cs"/>
              </a:rPr>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299777" y="1320648"/>
            <a:ext cx="5044651" cy="523220"/>
          </a:xfrm>
          <a:prstGeom prst="rect">
            <a:avLst/>
          </a:prstGeom>
        </p:spPr>
        <p:txBody>
          <a:bodyPr wrap="none">
            <a:spAutoFit/>
          </a:bodyPr>
          <a:lstStyle/>
          <a:p>
            <a:pPr marL="457200" indent="-457200">
              <a:buFont typeface="Wingdings" panose="05000000000000000000" pitchFamily="2" charset="2"/>
              <a:buChar char="Ø"/>
            </a:pPr>
            <a:r>
              <a:rPr lang="es-ES" sz="2800" b="1" dirty="0">
                <a:solidFill>
                  <a:schemeClr val="accent4">
                    <a:lumMod val="40000"/>
                    <a:lumOff val="60000"/>
                  </a:schemeClr>
                </a:solidFill>
              </a:rPr>
              <a:t>	</a:t>
            </a:r>
            <a:r>
              <a:rPr lang="es-ES" sz="2800" b="1" dirty="0" smtClean="0">
                <a:solidFill>
                  <a:schemeClr val="accent4">
                    <a:lumMod val="40000"/>
                    <a:lumOff val="60000"/>
                  </a:schemeClr>
                </a:solidFill>
              </a:rPr>
              <a:t>4. Es un gobierno que ama</a:t>
            </a:r>
            <a:endParaRPr lang="es-ES" sz="2800" b="1" dirty="0">
              <a:solidFill>
                <a:schemeClr val="accent4">
                  <a:lumMod val="40000"/>
                  <a:lumOff val="60000"/>
                </a:schemeClr>
              </a:solidFill>
            </a:endParaRPr>
          </a:p>
        </p:txBody>
      </p:sp>
      <p:sp>
        <p:nvSpPr>
          <p:cNvPr id="8" name="Rectángulo 7"/>
          <p:cNvSpPr/>
          <p:nvPr/>
        </p:nvSpPr>
        <p:spPr>
          <a:xfrm>
            <a:off x="1156558" y="1843868"/>
            <a:ext cx="9991874" cy="1569660"/>
          </a:xfrm>
          <a:prstGeom prst="rect">
            <a:avLst/>
          </a:prstGeom>
        </p:spPr>
        <p:txBody>
          <a:bodyPr wrap="square">
            <a:spAutoFit/>
          </a:bodyPr>
          <a:lstStyle/>
          <a:p>
            <a:r>
              <a:rPr lang="es-ES" sz="2400" dirty="0">
                <a:solidFill>
                  <a:schemeClr val="bg1"/>
                </a:solidFill>
              </a:rPr>
              <a:t>1. Razón. </a:t>
            </a:r>
            <a:r>
              <a:rPr lang="es-ES" sz="2400" dirty="0" smtClean="0">
                <a:solidFill>
                  <a:schemeClr val="bg1"/>
                </a:solidFill>
              </a:rPr>
              <a:t>Entiende el  </a:t>
            </a:r>
            <a:r>
              <a:rPr lang="es-ES" sz="2400" dirty="0">
                <a:solidFill>
                  <a:schemeClr val="bg1"/>
                </a:solidFill>
              </a:rPr>
              <a:t>gran amor de Dios por nosotros</a:t>
            </a:r>
          </a:p>
          <a:p>
            <a:r>
              <a:rPr lang="es-ES" sz="2400" dirty="0">
                <a:solidFill>
                  <a:schemeClr val="bg1"/>
                </a:solidFill>
              </a:rPr>
              <a:t>2. Razón. Los líderes </a:t>
            </a:r>
            <a:r>
              <a:rPr lang="es-ES" sz="2400" dirty="0" smtClean="0">
                <a:solidFill>
                  <a:schemeClr val="bg1"/>
                </a:solidFill>
              </a:rPr>
              <a:t>son el modelo </a:t>
            </a:r>
            <a:r>
              <a:rPr lang="es-ES" sz="2400" dirty="0">
                <a:solidFill>
                  <a:schemeClr val="bg1"/>
                </a:solidFill>
              </a:rPr>
              <a:t>para la </a:t>
            </a:r>
            <a:r>
              <a:rPr lang="es-ES" sz="2400" dirty="0" smtClean="0">
                <a:solidFill>
                  <a:schemeClr val="bg1"/>
                </a:solidFill>
              </a:rPr>
              <a:t>iglesia </a:t>
            </a:r>
            <a:endParaRPr lang="es-ES" sz="2400" dirty="0">
              <a:solidFill>
                <a:schemeClr val="bg1"/>
              </a:solidFill>
            </a:endParaRPr>
          </a:p>
          <a:p>
            <a:r>
              <a:rPr lang="es-ES" sz="2400" dirty="0">
                <a:solidFill>
                  <a:schemeClr val="bg1"/>
                </a:solidFill>
              </a:rPr>
              <a:t>3. Razón. </a:t>
            </a:r>
            <a:r>
              <a:rPr lang="es-ES" sz="2400" dirty="0" smtClean="0">
                <a:solidFill>
                  <a:schemeClr val="bg1"/>
                </a:solidFill>
              </a:rPr>
              <a:t>Debe servir con amor</a:t>
            </a:r>
            <a:endParaRPr lang="es-ES" sz="2400" dirty="0">
              <a:solidFill>
                <a:schemeClr val="bg1"/>
              </a:solidFill>
            </a:endParaRPr>
          </a:p>
          <a:p>
            <a:r>
              <a:rPr lang="es-ES" sz="2400" dirty="0">
                <a:solidFill>
                  <a:schemeClr val="bg1"/>
                </a:solidFill>
              </a:rPr>
              <a:t>4. Razón. </a:t>
            </a:r>
            <a:r>
              <a:rPr lang="es-ES" sz="2400" dirty="0" smtClean="0">
                <a:solidFill>
                  <a:schemeClr val="bg1"/>
                </a:solidFill>
              </a:rPr>
              <a:t>El </a:t>
            </a:r>
            <a:r>
              <a:rPr lang="es-ES" sz="2400" dirty="0">
                <a:solidFill>
                  <a:schemeClr val="bg1"/>
                </a:solidFill>
              </a:rPr>
              <a:t>amor muestra un camino más excelente </a:t>
            </a:r>
          </a:p>
        </p:txBody>
      </p:sp>
      <p:pic>
        <p:nvPicPr>
          <p:cNvPr id="9" name="Imagen 8"/>
          <p:cNvPicPr>
            <a:picLocks noChangeAspect="1"/>
          </p:cNvPicPr>
          <p:nvPr/>
        </p:nvPicPr>
        <p:blipFill>
          <a:blip r:embed="rId3"/>
          <a:stretch>
            <a:fillRect/>
          </a:stretch>
        </p:blipFill>
        <p:spPr>
          <a:xfrm>
            <a:off x="838200" y="3394310"/>
            <a:ext cx="4944384" cy="2782653"/>
          </a:xfrm>
          <a:prstGeom prst="rect">
            <a:avLst/>
          </a:prstGeom>
        </p:spPr>
      </p:pic>
      <p:pic>
        <p:nvPicPr>
          <p:cNvPr id="11" name="Imagen 10"/>
          <p:cNvPicPr>
            <a:picLocks noChangeAspect="1"/>
          </p:cNvPicPr>
          <p:nvPr/>
        </p:nvPicPr>
        <p:blipFill rotWithShape="1">
          <a:blip r:embed="rId4"/>
          <a:srcRect l="16643" r="17290"/>
          <a:stretch/>
        </p:blipFill>
        <p:spPr>
          <a:xfrm>
            <a:off x="9352989" y="2548256"/>
            <a:ext cx="2859376" cy="4327987"/>
          </a:xfrm>
          <a:prstGeom prst="rect">
            <a:avLst/>
          </a:prstGeom>
        </p:spPr>
      </p:pic>
    </p:spTree>
    <p:extLst>
      <p:ext uri="{BB962C8B-B14F-4D97-AF65-F5344CB8AC3E}">
        <p14:creationId xmlns:p14="http://schemas.microsoft.com/office/powerpoint/2010/main" val="296100629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additive="base">
                                        <p:cTn id="25"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46165"/>
            <a:ext cx="12192000" cy="6858001"/>
          </a:xfrm>
          <a:prstGeom prst="rect">
            <a:avLst/>
          </a:prstGeom>
        </p:spPr>
      </p:pic>
      <p:sp>
        <p:nvSpPr>
          <p:cNvPr id="7" name="Rectángulo 6"/>
          <p:cNvSpPr/>
          <p:nvPr/>
        </p:nvSpPr>
        <p:spPr>
          <a:xfrm>
            <a:off x="1270152" y="495210"/>
            <a:ext cx="10502748" cy="1384995"/>
          </a:xfrm>
          <a:prstGeom prst="rect">
            <a:avLst/>
          </a:prstGeom>
        </p:spPr>
        <p:txBody>
          <a:bodyPr wrap="square">
            <a:spAutoFit/>
          </a:bodyPr>
          <a:lstStyle/>
          <a:p>
            <a:r>
              <a:rPr lang="es-ES" sz="3200" kern="0" dirty="0">
                <a:solidFill>
                  <a:srgbClr val="FAFD00"/>
                </a:solidFill>
                <a:effectLst>
                  <a:outerShdw blurRad="38100" dist="38100" dir="2700000" algn="tl">
                    <a:srgbClr val="000000"/>
                  </a:outerShdw>
                </a:effectLst>
                <a:latin typeface="Impact"/>
              </a:rPr>
              <a:t>2.	Características del gobierno de la iglesia</a:t>
            </a:r>
            <a:endParaRPr lang="es-ES" sz="2000" kern="0" dirty="0">
              <a:solidFill>
                <a:sysClr val="windowText" lastClr="000000"/>
              </a:solidFill>
            </a:endParaRPr>
          </a:p>
          <a:p>
            <a:pPr lvl="0"/>
            <a:r>
              <a:rPr lang="es-ES" sz="3200" kern="0" dirty="0">
                <a:solidFill>
                  <a:srgbClr val="FAFD00"/>
                </a:solidFill>
                <a:effectLst>
                  <a:outerShdw blurRad="38100" dist="38100" dir="2700000" algn="tl">
                    <a:srgbClr val="000000"/>
                  </a:outerShdw>
                </a:effectLst>
                <a:latin typeface="Impact"/>
                <a:ea typeface="+mj-ea"/>
                <a:cs typeface="+mj-cs"/>
              </a:rPr>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527671" y="1216060"/>
            <a:ext cx="8894285" cy="523220"/>
          </a:xfrm>
          <a:prstGeom prst="rect">
            <a:avLst/>
          </a:prstGeom>
        </p:spPr>
        <p:txBody>
          <a:bodyPr wrap="square">
            <a:spAutoFit/>
          </a:bodyPr>
          <a:lstStyle/>
          <a:p>
            <a:r>
              <a:rPr lang="es-ES" sz="2800" b="1" dirty="0" smtClean="0">
                <a:solidFill>
                  <a:schemeClr val="accent4">
                    <a:lumMod val="60000"/>
                    <a:lumOff val="40000"/>
                  </a:schemeClr>
                </a:solidFill>
              </a:rPr>
              <a:t>Unas </a:t>
            </a:r>
            <a:r>
              <a:rPr lang="es-ES" sz="2800" b="1" dirty="0">
                <a:solidFill>
                  <a:schemeClr val="accent4">
                    <a:lumMod val="60000"/>
                    <a:lumOff val="40000"/>
                  </a:schemeClr>
                </a:solidFill>
              </a:rPr>
              <a:t>preguntas </a:t>
            </a:r>
            <a:r>
              <a:rPr lang="es-ES" sz="2800" b="1" dirty="0" smtClean="0">
                <a:solidFill>
                  <a:schemeClr val="accent4">
                    <a:lumMod val="60000"/>
                    <a:lumOff val="40000"/>
                  </a:schemeClr>
                </a:solidFill>
              </a:rPr>
              <a:t>para hacernos como </a:t>
            </a:r>
            <a:r>
              <a:rPr lang="es-ES" sz="2800" b="1" dirty="0">
                <a:solidFill>
                  <a:schemeClr val="accent4">
                    <a:lumMod val="60000"/>
                    <a:lumOff val="40000"/>
                  </a:schemeClr>
                </a:solidFill>
              </a:rPr>
              <a:t>iglesia y como líderes:</a:t>
            </a:r>
          </a:p>
        </p:txBody>
      </p:sp>
      <p:sp>
        <p:nvSpPr>
          <p:cNvPr id="8" name="Rectángulo 7"/>
          <p:cNvSpPr/>
          <p:nvPr/>
        </p:nvSpPr>
        <p:spPr>
          <a:xfrm>
            <a:off x="1612363" y="2351214"/>
            <a:ext cx="8724900" cy="2308324"/>
          </a:xfrm>
          <a:prstGeom prst="rect">
            <a:avLst/>
          </a:prstGeom>
        </p:spPr>
        <p:txBody>
          <a:bodyPr wrap="square">
            <a:spAutoFit/>
          </a:bodyPr>
          <a:lstStyle/>
          <a:p>
            <a:pPr marL="342900" indent="-342900">
              <a:buFont typeface="Wingdings" panose="05000000000000000000" pitchFamily="2" charset="2"/>
              <a:buChar char="Ø"/>
            </a:pPr>
            <a:r>
              <a:rPr lang="es-ES" sz="2400" dirty="0" smtClean="0">
                <a:solidFill>
                  <a:schemeClr val="bg1"/>
                </a:solidFill>
              </a:rPr>
              <a:t>1. ¿Encuentran </a:t>
            </a:r>
            <a:r>
              <a:rPr lang="es-ES" sz="2400" dirty="0">
                <a:solidFill>
                  <a:schemeClr val="bg1"/>
                </a:solidFill>
              </a:rPr>
              <a:t>las personas un clima cálido, amigable en nuestra asamblea</a:t>
            </a:r>
            <a:r>
              <a:rPr lang="es-ES" sz="2400" dirty="0" smtClean="0">
                <a:solidFill>
                  <a:schemeClr val="bg1"/>
                </a:solidFill>
              </a:rPr>
              <a:t>? </a:t>
            </a:r>
          </a:p>
          <a:p>
            <a:pPr marL="342900" indent="-342900">
              <a:buFont typeface="Wingdings" panose="05000000000000000000" pitchFamily="2" charset="2"/>
              <a:buChar char="Ø"/>
            </a:pPr>
            <a:r>
              <a:rPr lang="es-ES" sz="2400" dirty="0">
                <a:solidFill>
                  <a:schemeClr val="bg1"/>
                </a:solidFill>
              </a:rPr>
              <a:t>¿Sienten que son bienvenidas las personas que nos visitan, porque hallan personas que demuestran amor</a:t>
            </a:r>
            <a:r>
              <a:rPr lang="es-ES" sz="2400" dirty="0" smtClean="0">
                <a:solidFill>
                  <a:schemeClr val="bg1"/>
                </a:solidFill>
              </a:rPr>
              <a:t>?</a:t>
            </a:r>
          </a:p>
          <a:p>
            <a:pPr marL="342900" indent="-342900">
              <a:buFont typeface="Wingdings" panose="05000000000000000000" pitchFamily="2" charset="2"/>
              <a:buChar char="Ø"/>
            </a:pPr>
            <a:r>
              <a:rPr lang="es-ES" sz="2400" dirty="0" smtClean="0">
                <a:solidFill>
                  <a:schemeClr val="bg1"/>
                </a:solidFill>
              </a:rPr>
              <a:t>¿</a:t>
            </a:r>
            <a:r>
              <a:rPr lang="es-ES" sz="2400" dirty="0">
                <a:solidFill>
                  <a:schemeClr val="bg1"/>
                </a:solidFill>
              </a:rPr>
              <a:t>Ven los invitados una preocupación genuina de hospitalidad y generosidad en la asamblea? </a:t>
            </a:r>
          </a:p>
        </p:txBody>
      </p:sp>
      <p:pic>
        <p:nvPicPr>
          <p:cNvPr id="9" name="Imagen 8"/>
          <p:cNvPicPr>
            <a:picLocks noChangeAspect="1"/>
          </p:cNvPicPr>
          <p:nvPr/>
        </p:nvPicPr>
        <p:blipFill>
          <a:blip r:embed="rId3"/>
          <a:stretch>
            <a:fillRect/>
          </a:stretch>
        </p:blipFill>
        <p:spPr>
          <a:xfrm>
            <a:off x="10121035" y="4260098"/>
            <a:ext cx="2070965" cy="2490911"/>
          </a:xfrm>
          <a:prstGeom prst="rect">
            <a:avLst/>
          </a:prstGeom>
        </p:spPr>
      </p:pic>
    </p:spTree>
    <p:extLst>
      <p:ext uri="{BB962C8B-B14F-4D97-AF65-F5344CB8AC3E}">
        <p14:creationId xmlns:p14="http://schemas.microsoft.com/office/powerpoint/2010/main" val="26356229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270152" y="495210"/>
            <a:ext cx="10502748" cy="1384995"/>
          </a:xfrm>
          <a:prstGeom prst="rect">
            <a:avLst/>
          </a:prstGeom>
        </p:spPr>
        <p:txBody>
          <a:bodyPr wrap="square">
            <a:spAutoFit/>
          </a:bodyPr>
          <a:lstStyle/>
          <a:p>
            <a:r>
              <a:rPr lang="es-ES" sz="3200" kern="0" dirty="0">
                <a:solidFill>
                  <a:srgbClr val="FAFD00"/>
                </a:solidFill>
                <a:effectLst>
                  <a:outerShdw blurRad="38100" dist="38100" dir="2700000" algn="tl">
                    <a:srgbClr val="000000"/>
                  </a:outerShdw>
                </a:effectLst>
                <a:latin typeface="Impact"/>
              </a:rPr>
              <a:t>2.	Características del gobierno de la iglesia</a:t>
            </a:r>
            <a:endParaRPr lang="es-ES" sz="2000" kern="0" dirty="0">
              <a:solidFill>
                <a:sysClr val="windowText" lastClr="000000"/>
              </a:solidFill>
            </a:endParaRPr>
          </a:p>
          <a:p>
            <a:pPr lvl="0"/>
            <a:r>
              <a:rPr lang="es-ES" sz="3200" kern="0" dirty="0">
                <a:solidFill>
                  <a:srgbClr val="FAFD00"/>
                </a:solidFill>
                <a:effectLst>
                  <a:outerShdw blurRad="38100" dist="38100" dir="2700000" algn="tl">
                    <a:srgbClr val="000000"/>
                  </a:outerShdw>
                </a:effectLst>
                <a:latin typeface="Impact"/>
                <a:ea typeface="+mj-ea"/>
                <a:cs typeface="+mj-cs"/>
              </a:rPr>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270151" y="1230406"/>
            <a:ext cx="9107737" cy="1938992"/>
          </a:xfrm>
          <a:prstGeom prst="rect">
            <a:avLst/>
          </a:prstGeom>
        </p:spPr>
        <p:txBody>
          <a:bodyPr wrap="square">
            <a:spAutoFit/>
          </a:bodyPr>
          <a:lstStyle/>
          <a:p>
            <a:pPr marL="342900" indent="-342900">
              <a:buFont typeface="Wingdings" panose="05000000000000000000" pitchFamily="2" charset="2"/>
              <a:buChar char="Ø"/>
            </a:pPr>
            <a:r>
              <a:rPr lang="es-ES" sz="2400" dirty="0">
                <a:solidFill>
                  <a:schemeClr val="bg1"/>
                </a:solidFill>
              </a:rPr>
              <a:t>2</a:t>
            </a:r>
            <a:r>
              <a:rPr lang="es-ES" sz="2400" dirty="0" smtClean="0">
                <a:solidFill>
                  <a:schemeClr val="bg1"/>
                </a:solidFill>
              </a:rPr>
              <a:t>. No debemos olvidar  que el cuidado y la práctica del amor  no es solamente una responsabilidad de los líderes, sino de cada creyente que se congrega en el nombre de Cristo.</a:t>
            </a:r>
          </a:p>
          <a:p>
            <a:pPr marL="342900" indent="-342900">
              <a:buFont typeface="Wingdings" panose="05000000000000000000" pitchFamily="2" charset="2"/>
              <a:buChar char="Ø"/>
            </a:pPr>
            <a:r>
              <a:rPr lang="es-ES" sz="2400" b="1" dirty="0" smtClean="0">
                <a:solidFill>
                  <a:schemeClr val="accent4">
                    <a:lumMod val="40000"/>
                    <a:lumOff val="60000"/>
                  </a:schemeClr>
                </a:solidFill>
                <a:effectLst>
                  <a:outerShdw blurRad="38100" dist="38100" dir="2700000" algn="tl">
                    <a:srgbClr val="000000">
                      <a:alpha val="43137"/>
                    </a:srgbClr>
                  </a:outerShdw>
                </a:effectLst>
              </a:rPr>
              <a:t>Meditemos: </a:t>
            </a:r>
          </a:p>
          <a:p>
            <a:pPr marL="342900" indent="-342900">
              <a:buFont typeface="Wingdings" panose="05000000000000000000" pitchFamily="2" charset="2"/>
              <a:buChar char="Ø"/>
            </a:pPr>
            <a:r>
              <a:rPr lang="es-ES" sz="2400" b="1" dirty="0" smtClean="0">
                <a:solidFill>
                  <a:schemeClr val="bg1"/>
                </a:solidFill>
                <a:effectLst>
                  <a:outerShdw blurRad="38100" dist="38100" dir="2700000" algn="tl">
                    <a:srgbClr val="000000">
                      <a:alpha val="43137"/>
                    </a:srgbClr>
                  </a:outerShdw>
                </a:effectLst>
              </a:rPr>
              <a:t>Lo que dice Pablo cuando escribe a los </a:t>
            </a:r>
            <a:r>
              <a:rPr lang="es-ES" sz="2400" b="1" dirty="0">
                <a:solidFill>
                  <a:schemeClr val="bg1"/>
                </a:solidFill>
                <a:effectLst>
                  <a:outerShdw blurRad="38100" dist="38100" dir="2700000" algn="tl">
                    <a:srgbClr val="000000">
                      <a:alpha val="43137"/>
                    </a:srgbClr>
                  </a:outerShdw>
                </a:effectLst>
              </a:rPr>
              <a:t>de Tesalónica 1 Tes 2:8;3:12</a:t>
            </a:r>
            <a:endParaRPr lang="es-ES" sz="2400" b="1" dirty="0" smtClean="0">
              <a:solidFill>
                <a:schemeClr val="bg1"/>
              </a:solidFill>
              <a:effectLst>
                <a:outerShdw blurRad="38100" dist="38100" dir="2700000" algn="tl">
                  <a:srgbClr val="000000">
                    <a:alpha val="43137"/>
                  </a:srgbClr>
                </a:outerShdw>
              </a:effectLst>
            </a:endParaRPr>
          </a:p>
        </p:txBody>
      </p:sp>
      <p:pic>
        <p:nvPicPr>
          <p:cNvPr id="9" name="Imagen 8"/>
          <p:cNvPicPr>
            <a:picLocks noChangeAspect="1"/>
          </p:cNvPicPr>
          <p:nvPr/>
        </p:nvPicPr>
        <p:blipFill>
          <a:blip r:embed="rId3"/>
          <a:stretch>
            <a:fillRect/>
          </a:stretch>
        </p:blipFill>
        <p:spPr>
          <a:xfrm>
            <a:off x="6643397" y="2815570"/>
            <a:ext cx="5548604" cy="4109900"/>
          </a:xfrm>
          <a:prstGeom prst="rect">
            <a:avLst/>
          </a:prstGeom>
        </p:spPr>
      </p:pic>
    </p:spTree>
    <p:extLst>
      <p:ext uri="{BB962C8B-B14F-4D97-AF65-F5344CB8AC3E}">
        <p14:creationId xmlns:p14="http://schemas.microsoft.com/office/powerpoint/2010/main" val="368209693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1000"/>
                                        <p:tgtEl>
                                          <p:spTgt spid="5">
                                            <p:txEl>
                                              <p:pRg st="2" end="2"/>
                                            </p:txEl>
                                          </p:spTgt>
                                        </p:tgtEl>
                                      </p:cBhvr>
                                    </p:animEffect>
                                    <p:anim calcmode="lin" valueType="num">
                                      <p:cBhvr>
                                        <p:cTn id="2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031912" y="550852"/>
            <a:ext cx="9478180" cy="584775"/>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3.	Términos usados para el liderazgo de la iglesia</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5" name="Rectángulo 4"/>
          <p:cNvSpPr/>
          <p:nvPr/>
        </p:nvSpPr>
        <p:spPr>
          <a:xfrm>
            <a:off x="1298339" y="1157992"/>
            <a:ext cx="9211753" cy="1200329"/>
          </a:xfrm>
          <a:prstGeom prst="rect">
            <a:avLst/>
          </a:prstGeom>
        </p:spPr>
        <p:txBody>
          <a:bodyPr wrap="none">
            <a:spAutoFit/>
          </a:bodyPr>
          <a:lstStyle/>
          <a:p>
            <a:pPr marL="342900" indent="-342900">
              <a:buAutoNum type="arabicPeriod"/>
            </a:pPr>
            <a:r>
              <a:rPr lang="es-ES" sz="2400" b="1" dirty="0" smtClean="0">
                <a:solidFill>
                  <a:schemeClr val="accent4">
                    <a:lumMod val="20000"/>
                    <a:lumOff val="80000"/>
                  </a:schemeClr>
                </a:solidFill>
              </a:rPr>
              <a:t>Anciano </a:t>
            </a:r>
            <a:r>
              <a:rPr lang="es-ES" sz="2400" b="1" dirty="0">
                <a:solidFill>
                  <a:schemeClr val="accent4">
                    <a:lumMod val="20000"/>
                    <a:lumOff val="80000"/>
                  </a:schemeClr>
                </a:solidFill>
              </a:rPr>
              <a:t>o </a:t>
            </a:r>
            <a:r>
              <a:rPr lang="es-ES" sz="2400" b="1" dirty="0" smtClean="0">
                <a:solidFill>
                  <a:schemeClr val="accent4">
                    <a:lumMod val="20000"/>
                    <a:lumOff val="80000"/>
                  </a:schemeClr>
                </a:solidFill>
              </a:rPr>
              <a:t>presbítero</a:t>
            </a:r>
          </a:p>
          <a:p>
            <a:r>
              <a:rPr lang="es-ES" sz="2400" dirty="0">
                <a:solidFill>
                  <a:schemeClr val="bg1"/>
                </a:solidFill>
              </a:rPr>
              <a:t>(</a:t>
            </a:r>
            <a:r>
              <a:rPr lang="es-ES" sz="2400" dirty="0" err="1">
                <a:solidFill>
                  <a:schemeClr val="bg1"/>
                </a:solidFill>
              </a:rPr>
              <a:t>presbúteros</a:t>
            </a:r>
            <a:r>
              <a:rPr lang="es-ES" sz="2400" dirty="0">
                <a:solidFill>
                  <a:schemeClr val="bg1"/>
                </a:solidFill>
              </a:rPr>
              <a:t>) </a:t>
            </a:r>
            <a:r>
              <a:rPr lang="es-ES" sz="2400" dirty="0" smtClean="0">
                <a:solidFill>
                  <a:schemeClr val="bg1"/>
                </a:solidFill>
              </a:rPr>
              <a:t>significa</a:t>
            </a:r>
            <a:r>
              <a:rPr lang="es-ES" sz="2400" dirty="0">
                <a:solidFill>
                  <a:schemeClr val="bg1"/>
                </a:solidFill>
              </a:rPr>
              <a:t>, </a:t>
            </a:r>
            <a:r>
              <a:rPr lang="es-ES" sz="2400" dirty="0" smtClean="0">
                <a:solidFill>
                  <a:schemeClr val="bg1"/>
                </a:solidFill>
              </a:rPr>
              <a:t>“Una </a:t>
            </a:r>
            <a:r>
              <a:rPr lang="es-ES" sz="2400" dirty="0">
                <a:solidFill>
                  <a:schemeClr val="bg1"/>
                </a:solidFill>
              </a:rPr>
              <a:t>persona mayor de edad con </a:t>
            </a:r>
            <a:r>
              <a:rPr lang="es-ES" sz="2400" dirty="0" smtClean="0">
                <a:solidFill>
                  <a:schemeClr val="bg1"/>
                </a:solidFill>
              </a:rPr>
              <a:t>experiencia”. </a:t>
            </a:r>
          </a:p>
          <a:p>
            <a:r>
              <a:rPr lang="es-ES" sz="2400" dirty="0" smtClean="0">
                <a:solidFill>
                  <a:schemeClr val="bg1"/>
                </a:solidFill>
              </a:rPr>
              <a:t>El </a:t>
            </a:r>
            <a:r>
              <a:rPr lang="es-ES" sz="2400" dirty="0">
                <a:solidFill>
                  <a:schemeClr val="bg1"/>
                </a:solidFill>
              </a:rPr>
              <a:t>término anciano describe la madurez y la experiencia que este </a:t>
            </a:r>
            <a:r>
              <a:rPr lang="es-ES" sz="2400" dirty="0" smtClean="0">
                <a:solidFill>
                  <a:schemeClr val="bg1"/>
                </a:solidFill>
              </a:rPr>
              <a:t>posee.</a:t>
            </a:r>
            <a:r>
              <a:rPr lang="es-ES" sz="2400" dirty="0" smtClean="0"/>
              <a:t> </a:t>
            </a:r>
            <a:endParaRPr lang="es-ES" sz="2400" dirty="0"/>
          </a:p>
        </p:txBody>
      </p:sp>
      <p:sp>
        <p:nvSpPr>
          <p:cNvPr id="6" name="Rectángulo 5"/>
          <p:cNvSpPr/>
          <p:nvPr/>
        </p:nvSpPr>
        <p:spPr>
          <a:xfrm>
            <a:off x="1395469" y="2493258"/>
            <a:ext cx="8927335" cy="1200329"/>
          </a:xfrm>
          <a:prstGeom prst="rect">
            <a:avLst/>
          </a:prstGeom>
        </p:spPr>
        <p:txBody>
          <a:bodyPr wrap="square">
            <a:spAutoFit/>
          </a:bodyPr>
          <a:lstStyle/>
          <a:p>
            <a:r>
              <a:rPr lang="es-ES" sz="2400" b="1" dirty="0">
                <a:solidFill>
                  <a:schemeClr val="accent4">
                    <a:lumMod val="20000"/>
                    <a:lumOff val="80000"/>
                  </a:schemeClr>
                </a:solidFill>
              </a:rPr>
              <a:t>2. Pastor</a:t>
            </a:r>
          </a:p>
          <a:p>
            <a:r>
              <a:rPr lang="es-ES" sz="2400" dirty="0">
                <a:solidFill>
                  <a:schemeClr val="bg1"/>
                </a:solidFill>
              </a:rPr>
              <a:t>El término “Pastor” viene de la palabra griega [</a:t>
            </a:r>
            <a:r>
              <a:rPr lang="es-ES" sz="2400" dirty="0" err="1">
                <a:solidFill>
                  <a:schemeClr val="bg1"/>
                </a:solidFill>
              </a:rPr>
              <a:t>poimen</a:t>
            </a:r>
            <a:r>
              <a:rPr lang="es-ES" sz="2400" dirty="0">
                <a:solidFill>
                  <a:schemeClr val="bg1"/>
                </a:solidFill>
              </a:rPr>
              <a:t>]  que se utiliza: En su sentido natural, de uno que cuida manadas o </a:t>
            </a:r>
            <a:r>
              <a:rPr lang="es-ES" sz="2400" dirty="0" smtClean="0">
                <a:solidFill>
                  <a:schemeClr val="bg1"/>
                </a:solidFill>
              </a:rPr>
              <a:t>rebaños.</a:t>
            </a:r>
            <a:endParaRPr lang="es-ES" sz="2400" dirty="0">
              <a:solidFill>
                <a:schemeClr val="bg1"/>
              </a:solidFill>
            </a:endParaRPr>
          </a:p>
        </p:txBody>
      </p:sp>
      <p:sp>
        <p:nvSpPr>
          <p:cNvPr id="8" name="Rectángulo 7"/>
          <p:cNvSpPr/>
          <p:nvPr/>
        </p:nvSpPr>
        <p:spPr>
          <a:xfrm>
            <a:off x="1395468" y="3828524"/>
            <a:ext cx="8927335" cy="1569660"/>
          </a:xfrm>
          <a:prstGeom prst="rect">
            <a:avLst/>
          </a:prstGeom>
        </p:spPr>
        <p:txBody>
          <a:bodyPr wrap="square">
            <a:spAutoFit/>
          </a:bodyPr>
          <a:lstStyle/>
          <a:p>
            <a:r>
              <a:rPr lang="es-ES" sz="2400" b="1" dirty="0">
                <a:solidFill>
                  <a:schemeClr val="accent4">
                    <a:lumMod val="20000"/>
                    <a:lumOff val="80000"/>
                  </a:schemeClr>
                </a:solidFill>
              </a:rPr>
              <a:t>3. Obispo o sobreveedor</a:t>
            </a:r>
          </a:p>
          <a:p>
            <a:r>
              <a:rPr lang="es-ES" sz="2400" dirty="0">
                <a:solidFill>
                  <a:schemeClr val="bg1"/>
                </a:solidFill>
              </a:rPr>
              <a:t>El término “Obispo” viene de la palabra griega [</a:t>
            </a:r>
            <a:r>
              <a:rPr lang="es-ES" sz="2400" dirty="0" err="1">
                <a:solidFill>
                  <a:schemeClr val="bg1"/>
                </a:solidFill>
              </a:rPr>
              <a:t>episkopos</a:t>
            </a:r>
            <a:r>
              <a:rPr lang="es-ES" sz="2400" dirty="0">
                <a:solidFill>
                  <a:schemeClr val="bg1"/>
                </a:solidFill>
              </a:rPr>
              <a:t>] y significa, “supervisor; alguien que supervisa.” alguien que está vigilante, da la idea de un </a:t>
            </a:r>
            <a:r>
              <a:rPr lang="es-ES" sz="2400" dirty="0" smtClean="0">
                <a:solidFill>
                  <a:schemeClr val="bg1"/>
                </a:solidFill>
              </a:rPr>
              <a:t>inspector.</a:t>
            </a:r>
            <a:endParaRPr lang="es-ES" sz="2400" dirty="0">
              <a:solidFill>
                <a:schemeClr val="bg1"/>
              </a:solidFill>
            </a:endParaRPr>
          </a:p>
        </p:txBody>
      </p:sp>
      <p:pic>
        <p:nvPicPr>
          <p:cNvPr id="9" name="Imagen 8"/>
          <p:cNvPicPr>
            <a:picLocks noChangeAspect="1"/>
          </p:cNvPicPr>
          <p:nvPr/>
        </p:nvPicPr>
        <p:blipFill>
          <a:blip r:embed="rId3"/>
          <a:stretch>
            <a:fillRect/>
          </a:stretch>
        </p:blipFill>
        <p:spPr>
          <a:xfrm>
            <a:off x="8865220" y="4986687"/>
            <a:ext cx="3326780" cy="1871314"/>
          </a:xfrm>
          <a:prstGeom prst="rect">
            <a:avLst/>
          </a:prstGeom>
        </p:spPr>
      </p:pic>
    </p:spTree>
    <p:extLst>
      <p:ext uri="{BB962C8B-B14F-4D97-AF65-F5344CB8AC3E}">
        <p14:creationId xmlns:p14="http://schemas.microsoft.com/office/powerpoint/2010/main" val="61402831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xEl>
                                              <p:pRg st="0" end="0"/>
                                            </p:txEl>
                                          </p:spTgt>
                                        </p:tgtEl>
                                        <p:attrNameLst>
                                          <p:attrName>style.visibility</p:attrName>
                                        </p:attrNameLst>
                                      </p:cBhvr>
                                      <p:to>
                                        <p:strVal val="visible"/>
                                      </p:to>
                                    </p:set>
                                    <p:animEffect transition="in" filter="fade">
                                      <p:cBhvr>
                                        <p:cTn id="24" dur="1000"/>
                                        <p:tgtEl>
                                          <p:spTgt spid="6">
                                            <p:txEl>
                                              <p:pRg st="0" end="0"/>
                                            </p:txEl>
                                          </p:spTgt>
                                        </p:tgtEl>
                                      </p:cBhvr>
                                    </p:animEffect>
                                    <p:anim calcmode="lin" valueType="num">
                                      <p:cBhvr>
                                        <p:cTn id="2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0" end="0"/>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Effect transition="in" filter="fade">
                                      <p:cBhvr>
                                        <p:cTn id="29" dur="1000"/>
                                        <p:tgtEl>
                                          <p:spTgt spid="6">
                                            <p:txEl>
                                              <p:pRg st="1" end="1"/>
                                            </p:txEl>
                                          </p:spTgt>
                                        </p:tgtEl>
                                      </p:cBhvr>
                                    </p:animEffect>
                                    <p:anim calcmode="lin" valueType="num">
                                      <p:cBhvr>
                                        <p:cTn id="3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8">
                                            <p:txEl>
                                              <p:pRg st="0" end="0"/>
                                            </p:txEl>
                                          </p:spTgt>
                                        </p:tgtEl>
                                        <p:attrNameLst>
                                          <p:attrName>style.visibility</p:attrName>
                                        </p:attrNameLst>
                                      </p:cBhvr>
                                      <p:to>
                                        <p:strVal val="visible"/>
                                      </p:to>
                                    </p:set>
                                    <p:animEffect transition="in" filter="fade">
                                      <p:cBhvr>
                                        <p:cTn id="36" dur="1000"/>
                                        <p:tgtEl>
                                          <p:spTgt spid="8">
                                            <p:txEl>
                                              <p:pRg st="0" end="0"/>
                                            </p:txEl>
                                          </p:spTgt>
                                        </p:tgtEl>
                                      </p:cBhvr>
                                    </p:animEffect>
                                    <p:anim calcmode="lin" valueType="num">
                                      <p:cBhvr>
                                        <p:cTn id="37"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8" dur="1000" fill="hold"/>
                                        <p:tgtEl>
                                          <p:spTgt spid="8">
                                            <p:txEl>
                                              <p:pRg st="0" end="0"/>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8">
                                            <p:txEl>
                                              <p:pRg st="1" end="1"/>
                                            </p:txEl>
                                          </p:spTgt>
                                        </p:tgtEl>
                                        <p:attrNameLst>
                                          <p:attrName>style.visibility</p:attrName>
                                        </p:attrNameLst>
                                      </p:cBhvr>
                                      <p:to>
                                        <p:strVal val="visible"/>
                                      </p:to>
                                    </p:set>
                                    <p:animEffect transition="in" filter="fade">
                                      <p:cBhvr>
                                        <p:cTn id="41" dur="1000"/>
                                        <p:tgtEl>
                                          <p:spTgt spid="8">
                                            <p:txEl>
                                              <p:pRg st="1" end="1"/>
                                            </p:txEl>
                                          </p:spTgt>
                                        </p:tgtEl>
                                      </p:cBhvr>
                                    </p:animEffect>
                                    <p:anim calcmode="lin" valueType="num">
                                      <p:cBhvr>
                                        <p:cTn id="42"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43" dur="10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031912" y="550852"/>
            <a:ext cx="9478180" cy="584775"/>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4. Responsabilidades de los ancianos</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5" name="Rectángulo 4"/>
          <p:cNvSpPr/>
          <p:nvPr/>
        </p:nvSpPr>
        <p:spPr>
          <a:xfrm>
            <a:off x="1351401" y="1270564"/>
            <a:ext cx="8662931" cy="1384995"/>
          </a:xfrm>
          <a:prstGeom prst="rect">
            <a:avLst/>
          </a:prstGeom>
        </p:spPr>
        <p:txBody>
          <a:bodyPr wrap="square">
            <a:spAutoFit/>
          </a:bodyPr>
          <a:lstStyle/>
          <a:p>
            <a:r>
              <a:rPr lang="es-ES" sz="2800" b="1" dirty="0">
                <a:solidFill>
                  <a:schemeClr val="accent4">
                    <a:lumMod val="20000"/>
                    <a:lumOff val="80000"/>
                  </a:schemeClr>
                </a:solidFill>
              </a:rPr>
              <a:t>1. Administrar (Tito 1:7)</a:t>
            </a:r>
          </a:p>
          <a:p>
            <a:r>
              <a:rPr lang="es-ES" sz="2800" dirty="0">
                <a:solidFill>
                  <a:schemeClr val="bg1"/>
                </a:solidFill>
              </a:rPr>
              <a:t>Un administrador es el encargado de cuidar la propiedad ajena e incluso las finanzas </a:t>
            </a:r>
            <a:r>
              <a:rPr lang="es-ES" sz="2800" dirty="0" smtClean="0">
                <a:solidFill>
                  <a:schemeClr val="bg1"/>
                </a:solidFill>
              </a:rPr>
              <a:t>o posesiones de </a:t>
            </a:r>
            <a:r>
              <a:rPr lang="es-ES" sz="2800" dirty="0">
                <a:solidFill>
                  <a:schemeClr val="bg1"/>
                </a:solidFill>
              </a:rPr>
              <a:t>su </a:t>
            </a:r>
            <a:r>
              <a:rPr lang="es-ES" sz="2800" dirty="0" smtClean="0">
                <a:solidFill>
                  <a:schemeClr val="bg1"/>
                </a:solidFill>
              </a:rPr>
              <a:t>señor.</a:t>
            </a:r>
            <a:endParaRPr lang="es-ES" sz="2800" dirty="0">
              <a:solidFill>
                <a:schemeClr val="bg1"/>
              </a:solidFill>
            </a:endParaRPr>
          </a:p>
        </p:txBody>
      </p:sp>
      <p:sp>
        <p:nvSpPr>
          <p:cNvPr id="6" name="Rectángulo 5"/>
          <p:cNvSpPr/>
          <p:nvPr/>
        </p:nvSpPr>
        <p:spPr>
          <a:xfrm>
            <a:off x="1351401" y="2856194"/>
            <a:ext cx="7043451" cy="892552"/>
          </a:xfrm>
          <a:prstGeom prst="rect">
            <a:avLst/>
          </a:prstGeom>
        </p:spPr>
        <p:txBody>
          <a:bodyPr wrap="square">
            <a:spAutoFit/>
          </a:bodyPr>
          <a:lstStyle/>
          <a:p>
            <a:r>
              <a:rPr lang="es-ES" sz="2800" b="1" dirty="0">
                <a:solidFill>
                  <a:schemeClr val="accent4">
                    <a:lumMod val="20000"/>
                    <a:lumOff val="80000"/>
                  </a:schemeClr>
                </a:solidFill>
              </a:rPr>
              <a:t>2. Gobernar o guiar</a:t>
            </a:r>
          </a:p>
          <a:p>
            <a:r>
              <a:rPr lang="es-ES" sz="2400" dirty="0">
                <a:solidFill>
                  <a:schemeClr val="bg1"/>
                </a:solidFill>
              </a:rPr>
              <a:t>La idea en el griego es de pilotear un barco 1 Cor. 12:28 </a:t>
            </a:r>
          </a:p>
        </p:txBody>
      </p:sp>
      <p:sp>
        <p:nvSpPr>
          <p:cNvPr id="8" name="Rectángulo 7"/>
          <p:cNvSpPr/>
          <p:nvPr/>
        </p:nvSpPr>
        <p:spPr>
          <a:xfrm>
            <a:off x="5589224" y="3687191"/>
            <a:ext cx="6096000" cy="1477328"/>
          </a:xfrm>
          <a:prstGeom prst="rect">
            <a:avLst/>
          </a:prstGeom>
        </p:spPr>
        <p:txBody>
          <a:bodyPr>
            <a:spAutoFit/>
          </a:bodyPr>
          <a:lstStyle/>
          <a:p>
            <a:r>
              <a:rPr lang="es-ES" b="1" dirty="0">
                <a:solidFill>
                  <a:schemeClr val="accent4">
                    <a:lumMod val="20000"/>
                    <a:lumOff val="80000"/>
                  </a:schemeClr>
                </a:solidFill>
              </a:rPr>
              <a:t>LBLA. </a:t>
            </a:r>
            <a:r>
              <a:rPr lang="es-ES" dirty="0">
                <a:solidFill>
                  <a:schemeClr val="bg1"/>
                </a:solidFill>
              </a:rPr>
              <a:t>(La </a:t>
            </a:r>
            <a:r>
              <a:rPr lang="es-ES" dirty="0" smtClean="0">
                <a:solidFill>
                  <a:schemeClr val="bg1"/>
                </a:solidFill>
              </a:rPr>
              <a:t>Biblia </a:t>
            </a:r>
            <a:r>
              <a:rPr lang="es-ES" dirty="0">
                <a:solidFill>
                  <a:schemeClr val="bg1"/>
                </a:solidFill>
              </a:rPr>
              <a:t>de las américas) Acordaos de vuestros </a:t>
            </a:r>
            <a:r>
              <a:rPr lang="es-ES" b="1" u="sng" dirty="0">
                <a:solidFill>
                  <a:srgbClr val="FF0000"/>
                </a:solidFill>
                <a:effectLst>
                  <a:outerShdw blurRad="38100" dist="38100" dir="2700000" algn="tl">
                    <a:srgbClr val="000000">
                      <a:alpha val="43137"/>
                    </a:srgbClr>
                  </a:outerShdw>
                </a:effectLst>
              </a:rPr>
              <a:t>guías</a:t>
            </a:r>
            <a:r>
              <a:rPr lang="es-ES" dirty="0">
                <a:solidFill>
                  <a:srgbClr val="FF0000"/>
                </a:solidFill>
                <a:effectLst>
                  <a:outerShdw blurRad="38100" dist="38100" dir="2700000" algn="tl">
                    <a:srgbClr val="000000">
                      <a:alpha val="43137"/>
                    </a:srgbClr>
                  </a:outerShdw>
                </a:effectLst>
              </a:rPr>
              <a:t>,</a:t>
            </a:r>
          </a:p>
          <a:p>
            <a:r>
              <a:rPr lang="es-ES" b="1" dirty="0">
                <a:solidFill>
                  <a:schemeClr val="accent4">
                    <a:lumMod val="20000"/>
                    <a:lumOff val="80000"/>
                  </a:schemeClr>
                </a:solidFill>
              </a:rPr>
              <a:t>DHH</a:t>
            </a:r>
            <a:r>
              <a:rPr lang="es-ES" dirty="0">
                <a:solidFill>
                  <a:schemeClr val="bg1"/>
                </a:solidFill>
              </a:rPr>
              <a:t>. (Dios habla hoy) Acuérdense de quienes los han </a:t>
            </a:r>
            <a:r>
              <a:rPr lang="es-ES" b="1" u="sng" dirty="0">
                <a:solidFill>
                  <a:srgbClr val="FF0000"/>
                </a:solidFill>
                <a:effectLst>
                  <a:outerShdw blurRad="38100" dist="38100" dir="2700000" algn="tl">
                    <a:srgbClr val="000000">
                      <a:alpha val="43137"/>
                    </a:srgbClr>
                  </a:outerShdw>
                </a:effectLst>
              </a:rPr>
              <a:t>dirigido</a:t>
            </a:r>
            <a:r>
              <a:rPr lang="es-ES" b="1" u="sng" dirty="0">
                <a:solidFill>
                  <a:srgbClr val="FF0000"/>
                </a:solidFill>
              </a:rPr>
              <a:t>, </a:t>
            </a:r>
          </a:p>
          <a:p>
            <a:r>
              <a:rPr lang="es-ES" b="1" dirty="0">
                <a:solidFill>
                  <a:schemeClr val="accent4">
                    <a:lumMod val="20000"/>
                    <a:lumOff val="80000"/>
                  </a:schemeClr>
                </a:solidFill>
              </a:rPr>
              <a:t>JBS</a:t>
            </a:r>
            <a:r>
              <a:rPr lang="es-ES" dirty="0">
                <a:solidFill>
                  <a:schemeClr val="bg1"/>
                </a:solidFill>
              </a:rPr>
              <a:t>. (</a:t>
            </a:r>
            <a:r>
              <a:rPr lang="es-ES" dirty="0" err="1">
                <a:solidFill>
                  <a:schemeClr val="bg1"/>
                </a:solidFill>
              </a:rPr>
              <a:t>Jubilee</a:t>
            </a:r>
            <a:r>
              <a:rPr lang="es-ES" dirty="0">
                <a:solidFill>
                  <a:schemeClr val="bg1"/>
                </a:solidFill>
              </a:rPr>
              <a:t> </a:t>
            </a:r>
            <a:r>
              <a:rPr lang="es-ES" dirty="0" err="1">
                <a:solidFill>
                  <a:schemeClr val="bg1"/>
                </a:solidFill>
              </a:rPr>
              <a:t>Bible</a:t>
            </a:r>
            <a:r>
              <a:rPr lang="es-ES" dirty="0">
                <a:solidFill>
                  <a:schemeClr val="bg1"/>
                </a:solidFill>
              </a:rPr>
              <a:t> 2000) Acordaos de vuestros </a:t>
            </a:r>
            <a:r>
              <a:rPr lang="es-ES" b="1" u="sng" dirty="0">
                <a:solidFill>
                  <a:srgbClr val="FF0000"/>
                </a:solidFill>
                <a:effectLst>
                  <a:outerShdw blurRad="38100" dist="38100" dir="2700000" algn="tl">
                    <a:srgbClr val="000000">
                      <a:alpha val="43137"/>
                    </a:srgbClr>
                  </a:outerShdw>
                </a:effectLst>
              </a:rPr>
              <a:t>pastores</a:t>
            </a:r>
            <a:r>
              <a:rPr lang="es-ES" dirty="0">
                <a:solidFill>
                  <a:schemeClr val="bg1"/>
                </a:solidFill>
                <a:effectLst>
                  <a:outerShdw blurRad="38100" dist="38100" dir="2700000" algn="tl">
                    <a:srgbClr val="000000">
                      <a:alpha val="43137"/>
                    </a:srgbClr>
                  </a:outerShdw>
                </a:effectLst>
              </a:rPr>
              <a:t>,</a:t>
            </a:r>
          </a:p>
          <a:p>
            <a:r>
              <a:rPr lang="es-ES" b="1" dirty="0">
                <a:solidFill>
                  <a:schemeClr val="accent4">
                    <a:lumMod val="20000"/>
                    <a:lumOff val="80000"/>
                  </a:schemeClr>
                </a:solidFill>
              </a:rPr>
              <a:t>NBD</a:t>
            </a:r>
            <a:r>
              <a:rPr lang="es-ES" dirty="0">
                <a:solidFill>
                  <a:schemeClr val="bg1"/>
                </a:solidFill>
              </a:rPr>
              <a:t>. (Nueva Biblia al día)Acuérdense de sus </a:t>
            </a:r>
            <a:r>
              <a:rPr lang="es-ES" b="1" u="sng" dirty="0">
                <a:solidFill>
                  <a:srgbClr val="FF0000"/>
                </a:solidFill>
                <a:effectLst>
                  <a:outerShdw blurRad="38100" dist="38100" dir="2700000" algn="tl">
                    <a:srgbClr val="000000">
                      <a:alpha val="43137"/>
                    </a:srgbClr>
                  </a:outerShdw>
                </a:effectLst>
              </a:rPr>
              <a:t>dirigentes</a:t>
            </a:r>
            <a:r>
              <a:rPr lang="es-ES" dirty="0">
                <a:solidFill>
                  <a:schemeClr val="bg1"/>
                </a:solidFill>
              </a:rPr>
              <a:t>, </a:t>
            </a:r>
          </a:p>
          <a:p>
            <a:r>
              <a:rPr lang="es-ES" b="1" dirty="0">
                <a:solidFill>
                  <a:schemeClr val="accent4">
                    <a:lumMod val="20000"/>
                    <a:lumOff val="80000"/>
                  </a:schemeClr>
                </a:solidFill>
              </a:rPr>
              <a:t>NTV.</a:t>
            </a:r>
            <a:r>
              <a:rPr lang="es-ES" dirty="0">
                <a:solidFill>
                  <a:schemeClr val="bg1"/>
                </a:solidFill>
              </a:rPr>
              <a:t> (Nueva traducción viviente) Acuérdense de los </a:t>
            </a:r>
            <a:r>
              <a:rPr lang="es-ES" b="1" u="sng" dirty="0">
                <a:solidFill>
                  <a:srgbClr val="FF0000"/>
                </a:solidFill>
                <a:effectLst>
                  <a:outerShdw blurRad="38100" dist="38100" dir="2700000" algn="tl">
                    <a:srgbClr val="000000">
                      <a:alpha val="43137"/>
                    </a:srgbClr>
                  </a:outerShdw>
                </a:effectLst>
              </a:rPr>
              <a:t>líderes.</a:t>
            </a:r>
          </a:p>
        </p:txBody>
      </p:sp>
      <p:sp>
        <p:nvSpPr>
          <p:cNvPr id="9" name="Rectángulo 8"/>
          <p:cNvSpPr/>
          <p:nvPr/>
        </p:nvSpPr>
        <p:spPr>
          <a:xfrm>
            <a:off x="1263267" y="4976634"/>
            <a:ext cx="9246825" cy="1261884"/>
          </a:xfrm>
          <a:prstGeom prst="rect">
            <a:avLst/>
          </a:prstGeom>
        </p:spPr>
        <p:txBody>
          <a:bodyPr wrap="square">
            <a:spAutoFit/>
          </a:bodyPr>
          <a:lstStyle/>
          <a:p>
            <a:r>
              <a:rPr lang="es-ES" sz="2800" b="1" dirty="0">
                <a:solidFill>
                  <a:schemeClr val="accent4">
                    <a:lumMod val="20000"/>
                    <a:lumOff val="80000"/>
                  </a:schemeClr>
                </a:solidFill>
              </a:rPr>
              <a:t>3. Presidir</a:t>
            </a:r>
          </a:p>
          <a:p>
            <a:r>
              <a:rPr lang="es-ES" sz="2400" dirty="0">
                <a:solidFill>
                  <a:schemeClr val="bg1"/>
                </a:solidFill>
              </a:rPr>
              <a:t>Literalmente "colocarse delante", gobernar, dirigir, tomar una posición de </a:t>
            </a:r>
            <a:r>
              <a:rPr lang="es-ES" sz="2400" dirty="0" smtClean="0">
                <a:solidFill>
                  <a:schemeClr val="bg1"/>
                </a:solidFill>
              </a:rPr>
              <a:t>liderazgo. Lo </a:t>
            </a:r>
            <a:r>
              <a:rPr lang="es-ES" sz="2400" dirty="0">
                <a:solidFill>
                  <a:schemeClr val="bg1"/>
                </a:solidFill>
              </a:rPr>
              <a:t>encontramos en (Ro 12:8) (1 </a:t>
            </a:r>
            <a:r>
              <a:rPr lang="es-ES" sz="2400" dirty="0" err="1">
                <a:solidFill>
                  <a:schemeClr val="bg1"/>
                </a:solidFill>
              </a:rPr>
              <a:t>Ts</a:t>
            </a:r>
            <a:r>
              <a:rPr lang="es-ES" sz="2400" dirty="0">
                <a:solidFill>
                  <a:schemeClr val="bg1"/>
                </a:solidFill>
              </a:rPr>
              <a:t>. 5:12) (1 Ti 5:17).</a:t>
            </a:r>
          </a:p>
        </p:txBody>
      </p:sp>
    </p:spTree>
    <p:extLst>
      <p:ext uri="{BB962C8B-B14F-4D97-AF65-F5344CB8AC3E}">
        <p14:creationId xmlns:p14="http://schemas.microsoft.com/office/powerpoint/2010/main" val="226753513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031912" y="550852"/>
            <a:ext cx="9478180" cy="584775"/>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4. </a:t>
            </a:r>
            <a:r>
              <a:rPr lang="es-ES" sz="3200" kern="0" dirty="0" smtClean="0">
                <a:solidFill>
                  <a:srgbClr val="FAFD00"/>
                </a:solidFill>
                <a:effectLst>
                  <a:outerShdw blurRad="38100" dist="38100" dir="2700000" algn="tl">
                    <a:srgbClr val="000000"/>
                  </a:outerShdw>
                </a:effectLst>
                <a:latin typeface="Impact"/>
                <a:ea typeface="+mj-ea"/>
                <a:cs typeface="+mj-cs"/>
              </a:rPr>
              <a:t> Otras  responsabilidades </a:t>
            </a:r>
            <a:r>
              <a:rPr lang="es-ES" sz="3200" kern="0" dirty="0">
                <a:solidFill>
                  <a:srgbClr val="FAFD00"/>
                </a:solidFill>
                <a:effectLst>
                  <a:outerShdw blurRad="38100" dist="38100" dir="2700000" algn="tl">
                    <a:srgbClr val="000000"/>
                  </a:outerShdw>
                </a:effectLst>
                <a:latin typeface="Impact"/>
                <a:ea typeface="+mj-ea"/>
                <a:cs typeface="+mj-cs"/>
              </a:rPr>
              <a:t>de los ancianos</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5" name="Rectángulo 4"/>
          <p:cNvSpPr/>
          <p:nvPr/>
        </p:nvSpPr>
        <p:spPr>
          <a:xfrm>
            <a:off x="2243309" y="1027906"/>
            <a:ext cx="7484584" cy="5539978"/>
          </a:xfrm>
          <a:prstGeom prst="rect">
            <a:avLst/>
          </a:prstGeom>
        </p:spPr>
        <p:txBody>
          <a:bodyPr wrap="square">
            <a:spAutoFit/>
          </a:bodyPr>
          <a:lstStyle/>
          <a:p>
            <a:r>
              <a:rPr lang="es-ES" sz="2400" dirty="0">
                <a:solidFill>
                  <a:schemeClr val="bg1"/>
                </a:solidFill>
              </a:rPr>
              <a:t>1. </a:t>
            </a:r>
            <a:r>
              <a:rPr lang="es-ES" sz="2400" b="1" i="1" u="sng" dirty="0">
                <a:solidFill>
                  <a:schemeClr val="accent4">
                    <a:lumMod val="40000"/>
                    <a:lumOff val="60000"/>
                  </a:schemeClr>
                </a:solidFill>
              </a:rPr>
              <a:t>F</a:t>
            </a:r>
            <a:r>
              <a:rPr lang="es-ES" sz="2400" b="1" i="1" u="sng" dirty="0" smtClean="0">
                <a:solidFill>
                  <a:schemeClr val="accent4">
                    <a:lumMod val="40000"/>
                    <a:lumOff val="60000"/>
                  </a:schemeClr>
                </a:solidFill>
              </a:rPr>
              <a:t>ija </a:t>
            </a:r>
            <a:r>
              <a:rPr lang="es-ES" sz="2400" b="1" i="1" u="sng" dirty="0">
                <a:solidFill>
                  <a:schemeClr val="accent4">
                    <a:lumMod val="40000"/>
                    <a:lumOff val="60000"/>
                  </a:schemeClr>
                </a:solidFill>
              </a:rPr>
              <a:t>metas </a:t>
            </a:r>
            <a:r>
              <a:rPr lang="es-ES" sz="2400" dirty="0">
                <a:solidFill>
                  <a:schemeClr val="bg1"/>
                </a:solidFill>
              </a:rPr>
              <a:t>y prioridades para la </a:t>
            </a:r>
            <a:r>
              <a:rPr lang="es-ES" sz="2400" dirty="0" smtClean="0">
                <a:solidFill>
                  <a:schemeClr val="bg1"/>
                </a:solidFill>
              </a:rPr>
              <a:t>asamblea</a:t>
            </a:r>
            <a:endParaRPr lang="es-ES" sz="2400" dirty="0">
              <a:solidFill>
                <a:schemeClr val="bg1"/>
              </a:solidFill>
            </a:endParaRPr>
          </a:p>
          <a:p>
            <a:r>
              <a:rPr lang="es-ES" sz="2400" dirty="0">
                <a:solidFill>
                  <a:schemeClr val="bg1"/>
                </a:solidFill>
              </a:rPr>
              <a:t>2. </a:t>
            </a:r>
            <a:r>
              <a:rPr lang="es-ES" sz="2400" b="1" i="1" u="sng" dirty="0" smtClean="0">
                <a:solidFill>
                  <a:schemeClr val="accent4">
                    <a:lumMod val="40000"/>
                    <a:lumOff val="60000"/>
                  </a:schemeClr>
                </a:solidFill>
              </a:rPr>
              <a:t>Enseña </a:t>
            </a:r>
            <a:r>
              <a:rPr lang="es-ES" sz="2400" b="1" i="1" u="sng" dirty="0">
                <a:solidFill>
                  <a:schemeClr val="accent4">
                    <a:lumMod val="40000"/>
                    <a:lumOff val="60000"/>
                  </a:schemeClr>
                </a:solidFill>
              </a:rPr>
              <a:t>la Palabra </a:t>
            </a:r>
            <a:r>
              <a:rPr lang="es-ES" sz="2400" dirty="0">
                <a:solidFill>
                  <a:schemeClr val="bg1"/>
                </a:solidFill>
              </a:rPr>
              <a:t>de verdad. Hechos 20:27,28</a:t>
            </a:r>
          </a:p>
          <a:p>
            <a:r>
              <a:rPr lang="es-ES" sz="2400" dirty="0">
                <a:solidFill>
                  <a:schemeClr val="bg1"/>
                </a:solidFill>
              </a:rPr>
              <a:t>3. </a:t>
            </a:r>
            <a:r>
              <a:rPr lang="es-ES" sz="2400" b="1" i="1" u="sng" dirty="0" smtClean="0">
                <a:solidFill>
                  <a:schemeClr val="accent4">
                    <a:lumMod val="40000"/>
                    <a:lumOff val="60000"/>
                  </a:schemeClr>
                </a:solidFill>
              </a:rPr>
              <a:t>Realiza</a:t>
            </a:r>
            <a:r>
              <a:rPr lang="es-ES" sz="2400" dirty="0" smtClean="0">
                <a:solidFill>
                  <a:schemeClr val="bg1"/>
                </a:solidFill>
              </a:rPr>
              <a:t> </a:t>
            </a:r>
            <a:r>
              <a:rPr lang="es-ES" sz="2400" dirty="0">
                <a:solidFill>
                  <a:schemeClr val="bg1"/>
                </a:solidFill>
              </a:rPr>
              <a:t>un ministerio de aconsejamiento </a:t>
            </a:r>
            <a:endParaRPr lang="es-ES" sz="2400" dirty="0" smtClean="0">
              <a:solidFill>
                <a:schemeClr val="bg1"/>
              </a:solidFill>
            </a:endParaRPr>
          </a:p>
          <a:p>
            <a:r>
              <a:rPr lang="es-ES" sz="2400" dirty="0" smtClean="0">
                <a:solidFill>
                  <a:schemeClr val="bg1"/>
                </a:solidFill>
              </a:rPr>
              <a:t>4</a:t>
            </a:r>
            <a:r>
              <a:rPr lang="es-ES" sz="2400" dirty="0">
                <a:solidFill>
                  <a:schemeClr val="bg1"/>
                </a:solidFill>
              </a:rPr>
              <a:t>. </a:t>
            </a:r>
            <a:r>
              <a:rPr lang="es-ES" sz="2400" b="1" i="1" u="sng" dirty="0" smtClean="0">
                <a:solidFill>
                  <a:schemeClr val="accent4">
                    <a:lumMod val="40000"/>
                    <a:lumOff val="60000"/>
                  </a:schemeClr>
                </a:solidFill>
              </a:rPr>
              <a:t>Visita</a:t>
            </a:r>
            <a:r>
              <a:rPr lang="es-ES" sz="2400" b="1" i="1" dirty="0" smtClean="0">
                <a:solidFill>
                  <a:schemeClr val="accent4">
                    <a:lumMod val="40000"/>
                    <a:lumOff val="60000"/>
                  </a:schemeClr>
                </a:solidFill>
              </a:rPr>
              <a:t> </a:t>
            </a:r>
            <a:r>
              <a:rPr lang="es-ES" sz="2400" dirty="0" smtClean="0">
                <a:solidFill>
                  <a:schemeClr val="bg1"/>
                </a:solidFill>
              </a:rPr>
              <a:t>incansablemente</a:t>
            </a:r>
          </a:p>
          <a:p>
            <a:r>
              <a:rPr lang="es-ES" sz="2400" dirty="0" smtClean="0">
                <a:solidFill>
                  <a:schemeClr val="bg1"/>
                </a:solidFill>
              </a:rPr>
              <a:t>5. </a:t>
            </a:r>
            <a:r>
              <a:rPr lang="es-ES" sz="2400" b="1" i="1" u="sng" dirty="0" smtClean="0">
                <a:solidFill>
                  <a:schemeClr val="accent4">
                    <a:lumMod val="40000"/>
                    <a:lumOff val="60000"/>
                  </a:schemeClr>
                </a:solidFill>
              </a:rPr>
              <a:t>Lleva</a:t>
            </a:r>
            <a:r>
              <a:rPr lang="es-ES" sz="2400" dirty="0" smtClean="0">
                <a:solidFill>
                  <a:schemeClr val="bg1"/>
                </a:solidFill>
              </a:rPr>
              <a:t> </a:t>
            </a:r>
            <a:r>
              <a:rPr lang="es-ES" sz="2400" dirty="0">
                <a:solidFill>
                  <a:schemeClr val="bg1"/>
                </a:solidFill>
              </a:rPr>
              <a:t>una vida de oración </a:t>
            </a:r>
            <a:endParaRPr lang="es-ES" sz="2400" dirty="0" smtClean="0">
              <a:solidFill>
                <a:schemeClr val="bg1"/>
              </a:solidFill>
            </a:endParaRPr>
          </a:p>
          <a:p>
            <a:r>
              <a:rPr lang="es-ES" sz="2400" dirty="0" smtClean="0">
                <a:solidFill>
                  <a:schemeClr val="bg1"/>
                </a:solidFill>
              </a:rPr>
              <a:t>6. </a:t>
            </a:r>
            <a:r>
              <a:rPr lang="es-ES" sz="2400" b="1" i="1" u="sng" dirty="0" smtClean="0">
                <a:solidFill>
                  <a:schemeClr val="accent4">
                    <a:lumMod val="40000"/>
                    <a:lumOff val="60000"/>
                  </a:schemeClr>
                </a:solidFill>
              </a:rPr>
              <a:t>Muestra</a:t>
            </a:r>
            <a:r>
              <a:rPr lang="es-ES" sz="2400" dirty="0" smtClean="0">
                <a:solidFill>
                  <a:schemeClr val="bg1"/>
                </a:solidFill>
              </a:rPr>
              <a:t> hospitalidad </a:t>
            </a:r>
          </a:p>
          <a:p>
            <a:r>
              <a:rPr lang="es-ES" sz="2400" dirty="0" smtClean="0">
                <a:solidFill>
                  <a:schemeClr val="bg1"/>
                </a:solidFill>
              </a:rPr>
              <a:t>7</a:t>
            </a:r>
            <a:r>
              <a:rPr lang="es-ES" sz="2400" dirty="0">
                <a:solidFill>
                  <a:schemeClr val="bg1"/>
                </a:solidFill>
              </a:rPr>
              <a:t>. </a:t>
            </a:r>
            <a:r>
              <a:rPr lang="es-ES" sz="2400" b="1" i="1" u="sng" dirty="0" smtClean="0">
                <a:solidFill>
                  <a:schemeClr val="accent4">
                    <a:lumMod val="40000"/>
                    <a:lumOff val="60000"/>
                  </a:schemeClr>
                </a:solidFill>
              </a:rPr>
              <a:t>Procura</a:t>
            </a:r>
            <a:r>
              <a:rPr lang="es-ES" sz="2400" dirty="0" smtClean="0">
                <a:solidFill>
                  <a:schemeClr val="bg1"/>
                </a:solidFill>
              </a:rPr>
              <a:t> </a:t>
            </a:r>
            <a:r>
              <a:rPr lang="es-ES" sz="2400" dirty="0">
                <a:solidFill>
                  <a:schemeClr val="bg1"/>
                </a:solidFill>
              </a:rPr>
              <a:t>identificar los dones </a:t>
            </a:r>
            <a:endParaRPr lang="es-ES" sz="2400" dirty="0" smtClean="0">
              <a:solidFill>
                <a:schemeClr val="bg1"/>
              </a:solidFill>
            </a:endParaRPr>
          </a:p>
          <a:p>
            <a:r>
              <a:rPr lang="es-ES" sz="2400" dirty="0" smtClean="0">
                <a:solidFill>
                  <a:schemeClr val="bg1"/>
                </a:solidFill>
              </a:rPr>
              <a:t>8</a:t>
            </a:r>
            <a:r>
              <a:rPr lang="es-ES" sz="2400" dirty="0">
                <a:solidFill>
                  <a:schemeClr val="bg1"/>
                </a:solidFill>
              </a:rPr>
              <a:t>. </a:t>
            </a:r>
            <a:r>
              <a:rPr lang="es-ES" sz="2400" b="1" i="1" u="sng" dirty="0" smtClean="0">
                <a:solidFill>
                  <a:schemeClr val="accent4">
                    <a:lumMod val="40000"/>
                    <a:lumOff val="60000"/>
                  </a:schemeClr>
                </a:solidFill>
              </a:rPr>
              <a:t>Ejerce</a:t>
            </a:r>
            <a:r>
              <a:rPr lang="es-ES" sz="2400" i="1" dirty="0" smtClean="0">
                <a:solidFill>
                  <a:schemeClr val="bg1"/>
                </a:solidFill>
              </a:rPr>
              <a:t> </a:t>
            </a:r>
            <a:r>
              <a:rPr lang="es-ES" sz="2400" dirty="0">
                <a:solidFill>
                  <a:schemeClr val="bg1"/>
                </a:solidFill>
              </a:rPr>
              <a:t>vigilancia </a:t>
            </a:r>
            <a:endParaRPr lang="es-ES" sz="2400" dirty="0" smtClean="0">
              <a:solidFill>
                <a:schemeClr val="bg1"/>
              </a:solidFill>
            </a:endParaRPr>
          </a:p>
          <a:p>
            <a:r>
              <a:rPr lang="es-ES" sz="2400" dirty="0" smtClean="0">
                <a:solidFill>
                  <a:schemeClr val="bg1"/>
                </a:solidFill>
              </a:rPr>
              <a:t>9</a:t>
            </a:r>
            <a:r>
              <a:rPr lang="es-ES" sz="2400" dirty="0">
                <a:solidFill>
                  <a:schemeClr val="bg1"/>
                </a:solidFill>
              </a:rPr>
              <a:t>.</a:t>
            </a:r>
            <a:r>
              <a:rPr lang="es-ES" sz="2400" b="1" dirty="0">
                <a:solidFill>
                  <a:schemeClr val="accent4">
                    <a:lumMod val="40000"/>
                    <a:lumOff val="60000"/>
                  </a:schemeClr>
                </a:solidFill>
              </a:rPr>
              <a:t> </a:t>
            </a:r>
            <a:r>
              <a:rPr lang="es-ES" sz="2400" b="1" i="1" u="sng" dirty="0" smtClean="0">
                <a:solidFill>
                  <a:schemeClr val="accent4">
                    <a:lumMod val="40000"/>
                    <a:lumOff val="60000"/>
                  </a:schemeClr>
                </a:solidFill>
              </a:rPr>
              <a:t>Entrena</a:t>
            </a:r>
            <a:r>
              <a:rPr lang="es-ES" sz="2400" b="1" u="sng" dirty="0" smtClean="0">
                <a:solidFill>
                  <a:schemeClr val="accent4">
                    <a:lumMod val="40000"/>
                    <a:lumOff val="60000"/>
                  </a:schemeClr>
                </a:solidFill>
              </a:rPr>
              <a:t> </a:t>
            </a:r>
            <a:r>
              <a:rPr lang="es-ES" sz="2400" dirty="0">
                <a:solidFill>
                  <a:schemeClr val="bg1"/>
                </a:solidFill>
              </a:rPr>
              <a:t>hombres para el </a:t>
            </a:r>
            <a:r>
              <a:rPr lang="es-ES" sz="2400" dirty="0" smtClean="0">
                <a:solidFill>
                  <a:schemeClr val="bg1"/>
                </a:solidFill>
              </a:rPr>
              <a:t>liderazgo </a:t>
            </a:r>
            <a:endParaRPr lang="es-ES" sz="2400" dirty="0">
              <a:solidFill>
                <a:schemeClr val="bg1"/>
              </a:solidFill>
            </a:endParaRPr>
          </a:p>
          <a:p>
            <a:r>
              <a:rPr lang="es-ES" sz="2400" dirty="0" smtClean="0">
                <a:solidFill>
                  <a:schemeClr val="bg1"/>
                </a:solidFill>
              </a:rPr>
              <a:t>10</a:t>
            </a:r>
            <a:r>
              <a:rPr lang="es-ES" sz="2400" dirty="0">
                <a:solidFill>
                  <a:schemeClr val="bg1"/>
                </a:solidFill>
              </a:rPr>
              <a:t>. </a:t>
            </a:r>
            <a:r>
              <a:rPr lang="es-ES" sz="2400" b="1" i="1" u="sng" dirty="0" smtClean="0">
                <a:solidFill>
                  <a:schemeClr val="accent4">
                    <a:lumMod val="40000"/>
                    <a:lumOff val="60000"/>
                  </a:schemeClr>
                </a:solidFill>
              </a:rPr>
              <a:t>Sirve</a:t>
            </a:r>
            <a:r>
              <a:rPr lang="es-ES" sz="2400" dirty="0" smtClean="0">
                <a:solidFill>
                  <a:schemeClr val="bg1"/>
                </a:solidFill>
              </a:rPr>
              <a:t> </a:t>
            </a:r>
            <a:r>
              <a:rPr lang="es-ES" sz="2400" dirty="0">
                <a:solidFill>
                  <a:schemeClr val="bg1"/>
                </a:solidFill>
              </a:rPr>
              <a:t>como un agente conciliador </a:t>
            </a:r>
            <a:endParaRPr lang="es-ES" sz="2400" dirty="0" smtClean="0">
              <a:solidFill>
                <a:schemeClr val="bg1"/>
              </a:solidFill>
            </a:endParaRPr>
          </a:p>
          <a:p>
            <a:r>
              <a:rPr lang="es-ES" sz="2400" dirty="0" smtClean="0">
                <a:solidFill>
                  <a:schemeClr val="bg1"/>
                </a:solidFill>
              </a:rPr>
              <a:t>11</a:t>
            </a:r>
            <a:r>
              <a:rPr lang="es-ES" sz="2400" dirty="0">
                <a:solidFill>
                  <a:schemeClr val="bg1"/>
                </a:solidFill>
              </a:rPr>
              <a:t>. </a:t>
            </a:r>
            <a:r>
              <a:rPr lang="es-ES" sz="2400" b="1" i="1" u="sng" dirty="0" smtClean="0">
                <a:solidFill>
                  <a:schemeClr val="accent4">
                    <a:lumMod val="40000"/>
                    <a:lumOff val="60000"/>
                  </a:schemeClr>
                </a:solidFill>
              </a:rPr>
              <a:t>Esta</a:t>
            </a:r>
            <a:r>
              <a:rPr lang="es-ES" sz="2400" i="1" dirty="0" smtClean="0">
                <a:solidFill>
                  <a:schemeClr val="bg1"/>
                </a:solidFill>
              </a:rPr>
              <a:t> </a:t>
            </a:r>
            <a:r>
              <a:rPr lang="es-ES" sz="2400" dirty="0" smtClean="0">
                <a:solidFill>
                  <a:schemeClr val="bg1"/>
                </a:solidFill>
              </a:rPr>
              <a:t>siempre </a:t>
            </a:r>
            <a:r>
              <a:rPr lang="es-ES" sz="2400" dirty="0">
                <a:solidFill>
                  <a:schemeClr val="bg1"/>
                </a:solidFill>
              </a:rPr>
              <a:t>disponible </a:t>
            </a:r>
            <a:endParaRPr lang="es-ES" sz="2400" dirty="0" smtClean="0">
              <a:solidFill>
                <a:schemeClr val="bg1"/>
              </a:solidFill>
            </a:endParaRPr>
          </a:p>
          <a:p>
            <a:r>
              <a:rPr lang="es-ES" sz="2400" dirty="0" smtClean="0">
                <a:solidFill>
                  <a:schemeClr val="bg1"/>
                </a:solidFill>
              </a:rPr>
              <a:t>12</a:t>
            </a:r>
            <a:r>
              <a:rPr lang="es-ES" sz="2400" dirty="0">
                <a:solidFill>
                  <a:schemeClr val="bg1"/>
                </a:solidFill>
              </a:rPr>
              <a:t>. </a:t>
            </a:r>
            <a:r>
              <a:rPr lang="es-ES" sz="2400" b="1" i="1" u="sng" dirty="0" smtClean="0">
                <a:solidFill>
                  <a:schemeClr val="accent4">
                    <a:lumMod val="40000"/>
                    <a:lumOff val="60000"/>
                  </a:schemeClr>
                </a:solidFill>
              </a:rPr>
              <a:t>Retiene</a:t>
            </a:r>
            <a:r>
              <a:rPr lang="es-ES" sz="2400" b="1" i="1" dirty="0" smtClean="0">
                <a:solidFill>
                  <a:schemeClr val="accent4">
                    <a:lumMod val="40000"/>
                    <a:lumOff val="60000"/>
                  </a:schemeClr>
                </a:solidFill>
              </a:rPr>
              <a:t> </a:t>
            </a:r>
            <a:r>
              <a:rPr lang="es-ES" sz="2400" dirty="0" smtClean="0">
                <a:solidFill>
                  <a:schemeClr val="bg1"/>
                </a:solidFill>
              </a:rPr>
              <a:t>el mensaje </a:t>
            </a:r>
          </a:p>
          <a:p>
            <a:r>
              <a:rPr lang="es-ES" sz="2400" dirty="0" smtClean="0">
                <a:solidFill>
                  <a:schemeClr val="bg1"/>
                </a:solidFill>
              </a:rPr>
              <a:t>13</a:t>
            </a:r>
            <a:r>
              <a:rPr lang="es-ES" sz="2400" dirty="0">
                <a:solidFill>
                  <a:schemeClr val="bg1"/>
                </a:solidFill>
              </a:rPr>
              <a:t>. </a:t>
            </a:r>
            <a:r>
              <a:rPr lang="es-ES" sz="2400" b="1" i="1" u="sng" dirty="0" smtClean="0">
                <a:solidFill>
                  <a:schemeClr val="accent4">
                    <a:lumMod val="40000"/>
                    <a:lumOff val="60000"/>
                  </a:schemeClr>
                </a:solidFill>
              </a:rPr>
              <a:t>Investiga</a:t>
            </a:r>
            <a:r>
              <a:rPr lang="es-ES" sz="2400" dirty="0" smtClean="0">
                <a:solidFill>
                  <a:schemeClr val="bg1"/>
                </a:solidFill>
              </a:rPr>
              <a:t> </a:t>
            </a:r>
            <a:r>
              <a:rPr lang="es-ES" sz="2400" dirty="0">
                <a:solidFill>
                  <a:schemeClr val="bg1"/>
                </a:solidFill>
              </a:rPr>
              <a:t>y </a:t>
            </a:r>
            <a:r>
              <a:rPr lang="es-ES" sz="2400" dirty="0" smtClean="0">
                <a:solidFill>
                  <a:schemeClr val="bg1"/>
                </a:solidFill>
              </a:rPr>
              <a:t>juzga </a:t>
            </a:r>
            <a:r>
              <a:rPr lang="es-ES" sz="2400" dirty="0">
                <a:solidFill>
                  <a:schemeClr val="bg1"/>
                </a:solidFill>
              </a:rPr>
              <a:t>asuntos </a:t>
            </a:r>
            <a:r>
              <a:rPr lang="es-ES" sz="2400" dirty="0" smtClean="0">
                <a:solidFill>
                  <a:schemeClr val="bg1"/>
                </a:solidFill>
              </a:rPr>
              <a:t>doctrinales</a:t>
            </a:r>
          </a:p>
          <a:p>
            <a:r>
              <a:rPr lang="es-ES" sz="2400" dirty="0" smtClean="0">
                <a:solidFill>
                  <a:schemeClr val="bg1"/>
                </a:solidFill>
              </a:rPr>
              <a:t>14</a:t>
            </a:r>
            <a:r>
              <a:rPr lang="es-ES" sz="2400" dirty="0">
                <a:solidFill>
                  <a:schemeClr val="bg1"/>
                </a:solidFill>
              </a:rPr>
              <a:t>. </a:t>
            </a:r>
            <a:r>
              <a:rPr lang="es-ES" sz="2400" b="1" i="1" u="sng" dirty="0" smtClean="0">
                <a:solidFill>
                  <a:schemeClr val="accent4">
                    <a:lumMod val="40000"/>
                    <a:lumOff val="60000"/>
                  </a:schemeClr>
                </a:solidFill>
              </a:rPr>
              <a:t>Es confiable</a:t>
            </a:r>
            <a:endParaRPr lang="es-ES" sz="2400" b="1" i="1" u="sng" dirty="0">
              <a:solidFill>
                <a:schemeClr val="accent4">
                  <a:lumMod val="40000"/>
                  <a:lumOff val="60000"/>
                </a:schemeClr>
              </a:solidFill>
            </a:endParaRPr>
          </a:p>
          <a:p>
            <a:endParaRPr lang="es-ES" dirty="0"/>
          </a:p>
        </p:txBody>
      </p:sp>
      <p:pic>
        <p:nvPicPr>
          <p:cNvPr id="6" name="Imagen 5"/>
          <p:cNvPicPr>
            <a:picLocks noChangeAspect="1"/>
          </p:cNvPicPr>
          <p:nvPr/>
        </p:nvPicPr>
        <p:blipFill>
          <a:blip r:embed="rId3"/>
          <a:stretch>
            <a:fillRect/>
          </a:stretch>
        </p:blipFill>
        <p:spPr>
          <a:xfrm>
            <a:off x="9741293" y="3081403"/>
            <a:ext cx="2450707" cy="3786077"/>
          </a:xfrm>
          <a:prstGeom prst="rect">
            <a:avLst/>
          </a:prstGeom>
        </p:spPr>
      </p:pic>
    </p:spTree>
    <p:extLst>
      <p:ext uri="{BB962C8B-B14F-4D97-AF65-F5344CB8AC3E}">
        <p14:creationId xmlns:p14="http://schemas.microsoft.com/office/powerpoint/2010/main" val="183051373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1000"/>
                                        <p:tgtEl>
                                          <p:spTgt spid="5">
                                            <p:txEl>
                                              <p:pRg st="2" end="2"/>
                                            </p:txEl>
                                          </p:spTgt>
                                        </p:tgtEl>
                                      </p:cBhvr>
                                    </p:animEffect>
                                    <p:anim calcmode="lin" valueType="num">
                                      <p:cBhvr>
                                        <p:cTn id="2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1000"/>
                                        <p:tgtEl>
                                          <p:spTgt spid="5">
                                            <p:txEl>
                                              <p:pRg st="3" end="3"/>
                                            </p:txEl>
                                          </p:spTgt>
                                        </p:tgtEl>
                                      </p:cBhvr>
                                    </p:animEffect>
                                    <p:anim calcmode="lin" valueType="num">
                                      <p:cBhvr>
                                        <p:cTn id="2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5">
                                            <p:txEl>
                                              <p:pRg st="4" end="4"/>
                                            </p:txEl>
                                          </p:spTgt>
                                        </p:tgtEl>
                                        <p:attrNameLst>
                                          <p:attrName>style.visibility</p:attrName>
                                        </p:attrNameLst>
                                      </p:cBhvr>
                                      <p:to>
                                        <p:strVal val="visible"/>
                                      </p:to>
                                    </p:set>
                                    <p:animEffect transition="in" filter="fade">
                                      <p:cBhvr>
                                        <p:cTn id="34" dur="1000"/>
                                        <p:tgtEl>
                                          <p:spTgt spid="5">
                                            <p:txEl>
                                              <p:pRg st="4" end="4"/>
                                            </p:txEl>
                                          </p:spTgt>
                                        </p:tgtEl>
                                      </p:cBhvr>
                                    </p:animEffect>
                                    <p:anim calcmode="lin" valueType="num">
                                      <p:cBhvr>
                                        <p:cTn id="35"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5">
                                            <p:txEl>
                                              <p:pRg st="5" end="5"/>
                                            </p:txEl>
                                          </p:spTgt>
                                        </p:tgtEl>
                                        <p:attrNameLst>
                                          <p:attrName>style.visibility</p:attrName>
                                        </p:attrNameLst>
                                      </p:cBhvr>
                                      <p:to>
                                        <p:strVal val="visible"/>
                                      </p:to>
                                    </p:set>
                                    <p:animEffect transition="in" filter="fade">
                                      <p:cBhvr>
                                        <p:cTn id="41" dur="1000"/>
                                        <p:tgtEl>
                                          <p:spTgt spid="5">
                                            <p:txEl>
                                              <p:pRg st="5" end="5"/>
                                            </p:txEl>
                                          </p:spTgt>
                                        </p:tgtEl>
                                      </p:cBhvr>
                                    </p:animEffect>
                                    <p:anim calcmode="lin" valueType="num">
                                      <p:cBhvr>
                                        <p:cTn id="42"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5">
                                            <p:txEl>
                                              <p:pRg st="6" end="6"/>
                                            </p:txEl>
                                          </p:spTgt>
                                        </p:tgtEl>
                                        <p:attrNameLst>
                                          <p:attrName>style.visibility</p:attrName>
                                        </p:attrNameLst>
                                      </p:cBhvr>
                                      <p:to>
                                        <p:strVal val="visible"/>
                                      </p:to>
                                    </p:set>
                                    <p:animEffect transition="in" filter="fade">
                                      <p:cBhvr>
                                        <p:cTn id="48" dur="1000"/>
                                        <p:tgtEl>
                                          <p:spTgt spid="5">
                                            <p:txEl>
                                              <p:pRg st="6" end="6"/>
                                            </p:txEl>
                                          </p:spTgt>
                                        </p:tgtEl>
                                      </p:cBhvr>
                                    </p:animEffect>
                                    <p:anim calcmode="lin" valueType="num">
                                      <p:cBhvr>
                                        <p:cTn id="49"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5">
                                            <p:txEl>
                                              <p:pRg st="7" end="7"/>
                                            </p:txEl>
                                          </p:spTgt>
                                        </p:tgtEl>
                                        <p:attrNameLst>
                                          <p:attrName>style.visibility</p:attrName>
                                        </p:attrNameLst>
                                      </p:cBhvr>
                                      <p:to>
                                        <p:strVal val="visible"/>
                                      </p:to>
                                    </p:set>
                                    <p:animEffect transition="in" filter="fade">
                                      <p:cBhvr>
                                        <p:cTn id="55" dur="1000"/>
                                        <p:tgtEl>
                                          <p:spTgt spid="5">
                                            <p:txEl>
                                              <p:pRg st="7" end="7"/>
                                            </p:txEl>
                                          </p:spTgt>
                                        </p:tgtEl>
                                      </p:cBhvr>
                                    </p:animEffect>
                                    <p:anim calcmode="lin" valueType="num">
                                      <p:cBhvr>
                                        <p:cTn id="56"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7"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5">
                                            <p:txEl>
                                              <p:pRg st="8" end="8"/>
                                            </p:txEl>
                                          </p:spTgt>
                                        </p:tgtEl>
                                        <p:attrNameLst>
                                          <p:attrName>style.visibility</p:attrName>
                                        </p:attrNameLst>
                                      </p:cBhvr>
                                      <p:to>
                                        <p:strVal val="visible"/>
                                      </p:to>
                                    </p:set>
                                    <p:animEffect transition="in" filter="fade">
                                      <p:cBhvr>
                                        <p:cTn id="62" dur="1000"/>
                                        <p:tgtEl>
                                          <p:spTgt spid="5">
                                            <p:txEl>
                                              <p:pRg st="8" end="8"/>
                                            </p:txEl>
                                          </p:spTgt>
                                        </p:tgtEl>
                                      </p:cBhvr>
                                    </p:animEffect>
                                    <p:anim calcmode="lin" valueType="num">
                                      <p:cBhvr>
                                        <p:cTn id="63"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64" dur="1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5">
                                            <p:txEl>
                                              <p:pRg st="9" end="9"/>
                                            </p:txEl>
                                          </p:spTgt>
                                        </p:tgtEl>
                                        <p:attrNameLst>
                                          <p:attrName>style.visibility</p:attrName>
                                        </p:attrNameLst>
                                      </p:cBhvr>
                                      <p:to>
                                        <p:strVal val="visible"/>
                                      </p:to>
                                    </p:set>
                                    <p:animEffect transition="in" filter="fade">
                                      <p:cBhvr>
                                        <p:cTn id="69" dur="1000"/>
                                        <p:tgtEl>
                                          <p:spTgt spid="5">
                                            <p:txEl>
                                              <p:pRg st="9" end="9"/>
                                            </p:txEl>
                                          </p:spTgt>
                                        </p:tgtEl>
                                      </p:cBhvr>
                                    </p:animEffect>
                                    <p:anim calcmode="lin" valueType="num">
                                      <p:cBhvr>
                                        <p:cTn id="70" dur="1000" fill="hold"/>
                                        <p:tgtEl>
                                          <p:spTgt spid="5">
                                            <p:txEl>
                                              <p:pRg st="9" end="9"/>
                                            </p:txEl>
                                          </p:spTgt>
                                        </p:tgtEl>
                                        <p:attrNameLst>
                                          <p:attrName>ppt_x</p:attrName>
                                        </p:attrNameLst>
                                      </p:cBhvr>
                                      <p:tavLst>
                                        <p:tav tm="0">
                                          <p:val>
                                            <p:strVal val="#ppt_x"/>
                                          </p:val>
                                        </p:tav>
                                        <p:tav tm="100000">
                                          <p:val>
                                            <p:strVal val="#ppt_x"/>
                                          </p:val>
                                        </p:tav>
                                      </p:tavLst>
                                    </p:anim>
                                    <p:anim calcmode="lin" valueType="num">
                                      <p:cBhvr>
                                        <p:cTn id="71" dur="1000" fill="hold"/>
                                        <p:tgtEl>
                                          <p:spTgt spid="5">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nodeType="clickEffect">
                                  <p:stCondLst>
                                    <p:cond delay="0"/>
                                  </p:stCondLst>
                                  <p:childTnLst>
                                    <p:set>
                                      <p:cBhvr>
                                        <p:cTn id="75" dur="1" fill="hold">
                                          <p:stCondLst>
                                            <p:cond delay="0"/>
                                          </p:stCondLst>
                                        </p:cTn>
                                        <p:tgtEl>
                                          <p:spTgt spid="5">
                                            <p:txEl>
                                              <p:pRg st="10" end="10"/>
                                            </p:txEl>
                                          </p:spTgt>
                                        </p:tgtEl>
                                        <p:attrNameLst>
                                          <p:attrName>style.visibility</p:attrName>
                                        </p:attrNameLst>
                                      </p:cBhvr>
                                      <p:to>
                                        <p:strVal val="visible"/>
                                      </p:to>
                                    </p:set>
                                    <p:animEffect transition="in" filter="fade">
                                      <p:cBhvr>
                                        <p:cTn id="76" dur="1000"/>
                                        <p:tgtEl>
                                          <p:spTgt spid="5">
                                            <p:txEl>
                                              <p:pRg st="10" end="10"/>
                                            </p:txEl>
                                          </p:spTgt>
                                        </p:tgtEl>
                                      </p:cBhvr>
                                    </p:animEffect>
                                    <p:anim calcmode="lin" valueType="num">
                                      <p:cBhvr>
                                        <p:cTn id="77" dur="1000" fill="hold"/>
                                        <p:tgtEl>
                                          <p:spTgt spid="5">
                                            <p:txEl>
                                              <p:pRg st="10" end="10"/>
                                            </p:txEl>
                                          </p:spTgt>
                                        </p:tgtEl>
                                        <p:attrNameLst>
                                          <p:attrName>ppt_x</p:attrName>
                                        </p:attrNameLst>
                                      </p:cBhvr>
                                      <p:tavLst>
                                        <p:tav tm="0">
                                          <p:val>
                                            <p:strVal val="#ppt_x"/>
                                          </p:val>
                                        </p:tav>
                                        <p:tav tm="100000">
                                          <p:val>
                                            <p:strVal val="#ppt_x"/>
                                          </p:val>
                                        </p:tav>
                                      </p:tavLst>
                                    </p:anim>
                                    <p:anim calcmode="lin" valueType="num">
                                      <p:cBhvr>
                                        <p:cTn id="78" dur="1000" fill="hold"/>
                                        <p:tgtEl>
                                          <p:spTgt spid="5">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nodeType="clickEffect">
                                  <p:stCondLst>
                                    <p:cond delay="0"/>
                                  </p:stCondLst>
                                  <p:childTnLst>
                                    <p:set>
                                      <p:cBhvr>
                                        <p:cTn id="82" dur="1" fill="hold">
                                          <p:stCondLst>
                                            <p:cond delay="0"/>
                                          </p:stCondLst>
                                        </p:cTn>
                                        <p:tgtEl>
                                          <p:spTgt spid="5">
                                            <p:txEl>
                                              <p:pRg st="11" end="11"/>
                                            </p:txEl>
                                          </p:spTgt>
                                        </p:tgtEl>
                                        <p:attrNameLst>
                                          <p:attrName>style.visibility</p:attrName>
                                        </p:attrNameLst>
                                      </p:cBhvr>
                                      <p:to>
                                        <p:strVal val="visible"/>
                                      </p:to>
                                    </p:set>
                                    <p:animEffect transition="in" filter="fade">
                                      <p:cBhvr>
                                        <p:cTn id="83" dur="1000"/>
                                        <p:tgtEl>
                                          <p:spTgt spid="5">
                                            <p:txEl>
                                              <p:pRg st="11" end="11"/>
                                            </p:txEl>
                                          </p:spTgt>
                                        </p:tgtEl>
                                      </p:cBhvr>
                                    </p:animEffect>
                                    <p:anim calcmode="lin" valueType="num">
                                      <p:cBhvr>
                                        <p:cTn id="84" dur="1000" fill="hold"/>
                                        <p:tgtEl>
                                          <p:spTgt spid="5">
                                            <p:txEl>
                                              <p:pRg st="11" end="11"/>
                                            </p:txEl>
                                          </p:spTgt>
                                        </p:tgtEl>
                                        <p:attrNameLst>
                                          <p:attrName>ppt_x</p:attrName>
                                        </p:attrNameLst>
                                      </p:cBhvr>
                                      <p:tavLst>
                                        <p:tav tm="0">
                                          <p:val>
                                            <p:strVal val="#ppt_x"/>
                                          </p:val>
                                        </p:tav>
                                        <p:tav tm="100000">
                                          <p:val>
                                            <p:strVal val="#ppt_x"/>
                                          </p:val>
                                        </p:tav>
                                      </p:tavLst>
                                    </p:anim>
                                    <p:anim calcmode="lin" valueType="num">
                                      <p:cBhvr>
                                        <p:cTn id="85" dur="1000" fill="hold"/>
                                        <p:tgtEl>
                                          <p:spTgt spid="5">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nodeType="clickEffect">
                                  <p:stCondLst>
                                    <p:cond delay="0"/>
                                  </p:stCondLst>
                                  <p:childTnLst>
                                    <p:set>
                                      <p:cBhvr>
                                        <p:cTn id="89" dur="1" fill="hold">
                                          <p:stCondLst>
                                            <p:cond delay="0"/>
                                          </p:stCondLst>
                                        </p:cTn>
                                        <p:tgtEl>
                                          <p:spTgt spid="5">
                                            <p:txEl>
                                              <p:pRg st="12" end="12"/>
                                            </p:txEl>
                                          </p:spTgt>
                                        </p:tgtEl>
                                        <p:attrNameLst>
                                          <p:attrName>style.visibility</p:attrName>
                                        </p:attrNameLst>
                                      </p:cBhvr>
                                      <p:to>
                                        <p:strVal val="visible"/>
                                      </p:to>
                                    </p:set>
                                    <p:animEffect transition="in" filter="fade">
                                      <p:cBhvr>
                                        <p:cTn id="90" dur="1000"/>
                                        <p:tgtEl>
                                          <p:spTgt spid="5">
                                            <p:txEl>
                                              <p:pRg st="12" end="12"/>
                                            </p:txEl>
                                          </p:spTgt>
                                        </p:tgtEl>
                                      </p:cBhvr>
                                    </p:animEffect>
                                    <p:anim calcmode="lin" valueType="num">
                                      <p:cBhvr>
                                        <p:cTn id="91" dur="1000" fill="hold"/>
                                        <p:tgtEl>
                                          <p:spTgt spid="5">
                                            <p:txEl>
                                              <p:pRg st="12" end="12"/>
                                            </p:txEl>
                                          </p:spTgt>
                                        </p:tgtEl>
                                        <p:attrNameLst>
                                          <p:attrName>ppt_x</p:attrName>
                                        </p:attrNameLst>
                                      </p:cBhvr>
                                      <p:tavLst>
                                        <p:tav tm="0">
                                          <p:val>
                                            <p:strVal val="#ppt_x"/>
                                          </p:val>
                                        </p:tav>
                                        <p:tav tm="100000">
                                          <p:val>
                                            <p:strVal val="#ppt_x"/>
                                          </p:val>
                                        </p:tav>
                                      </p:tavLst>
                                    </p:anim>
                                    <p:anim calcmode="lin" valueType="num">
                                      <p:cBhvr>
                                        <p:cTn id="92" dur="1000" fill="hold"/>
                                        <p:tgtEl>
                                          <p:spTgt spid="5">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42" presetClass="entr" presetSubtype="0" fill="hold" nodeType="clickEffect">
                                  <p:stCondLst>
                                    <p:cond delay="0"/>
                                  </p:stCondLst>
                                  <p:childTnLst>
                                    <p:set>
                                      <p:cBhvr>
                                        <p:cTn id="96" dur="1" fill="hold">
                                          <p:stCondLst>
                                            <p:cond delay="0"/>
                                          </p:stCondLst>
                                        </p:cTn>
                                        <p:tgtEl>
                                          <p:spTgt spid="5">
                                            <p:txEl>
                                              <p:pRg st="13" end="13"/>
                                            </p:txEl>
                                          </p:spTgt>
                                        </p:tgtEl>
                                        <p:attrNameLst>
                                          <p:attrName>style.visibility</p:attrName>
                                        </p:attrNameLst>
                                      </p:cBhvr>
                                      <p:to>
                                        <p:strVal val="visible"/>
                                      </p:to>
                                    </p:set>
                                    <p:animEffect transition="in" filter="fade">
                                      <p:cBhvr>
                                        <p:cTn id="97" dur="1000"/>
                                        <p:tgtEl>
                                          <p:spTgt spid="5">
                                            <p:txEl>
                                              <p:pRg st="13" end="13"/>
                                            </p:txEl>
                                          </p:spTgt>
                                        </p:tgtEl>
                                      </p:cBhvr>
                                    </p:animEffect>
                                    <p:anim calcmode="lin" valueType="num">
                                      <p:cBhvr>
                                        <p:cTn id="98" dur="1000" fill="hold"/>
                                        <p:tgtEl>
                                          <p:spTgt spid="5">
                                            <p:txEl>
                                              <p:pRg st="13" end="13"/>
                                            </p:txEl>
                                          </p:spTgt>
                                        </p:tgtEl>
                                        <p:attrNameLst>
                                          <p:attrName>ppt_x</p:attrName>
                                        </p:attrNameLst>
                                      </p:cBhvr>
                                      <p:tavLst>
                                        <p:tav tm="0">
                                          <p:val>
                                            <p:strVal val="#ppt_x"/>
                                          </p:val>
                                        </p:tav>
                                        <p:tav tm="100000">
                                          <p:val>
                                            <p:strVal val="#ppt_x"/>
                                          </p:val>
                                        </p:tav>
                                      </p:tavLst>
                                    </p:anim>
                                    <p:anim calcmode="lin" valueType="num">
                                      <p:cBhvr>
                                        <p:cTn id="99" dur="1000" fill="hold"/>
                                        <p:tgtEl>
                                          <p:spTgt spid="5">
                                            <p:txEl>
                                              <p:pRg st="13" end="1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88136"/>
            <a:ext cx="12192000" cy="6858001"/>
          </a:xfrm>
          <a:prstGeom prst="rect">
            <a:avLst/>
          </a:prstGeom>
        </p:spPr>
      </p:pic>
      <p:sp>
        <p:nvSpPr>
          <p:cNvPr id="7" name="Rectángulo 6"/>
          <p:cNvSpPr/>
          <p:nvPr/>
        </p:nvSpPr>
        <p:spPr>
          <a:xfrm>
            <a:off x="965810" y="481721"/>
            <a:ext cx="9478180" cy="584775"/>
          </a:xfrm>
          <a:prstGeom prst="rect">
            <a:avLst/>
          </a:prstGeom>
        </p:spPr>
        <p:txBody>
          <a:bodyPr wrap="square">
            <a:spAutoFit/>
          </a:bodyPr>
          <a:lstStyle/>
          <a:p>
            <a:pPr lvl="0"/>
            <a:r>
              <a:rPr lang="es-ES" sz="3200" kern="0" dirty="0" smtClean="0">
                <a:solidFill>
                  <a:srgbClr val="FAFD00"/>
                </a:solidFill>
                <a:effectLst>
                  <a:outerShdw blurRad="38100" dist="38100" dir="2700000" algn="tl">
                    <a:srgbClr val="000000"/>
                  </a:outerShdw>
                </a:effectLst>
                <a:latin typeface="Impact"/>
                <a:ea typeface="+mj-ea"/>
                <a:cs typeface="+mj-cs"/>
              </a:rPr>
              <a:t>5.  Ventajas </a:t>
            </a:r>
            <a:r>
              <a:rPr lang="es-ES" sz="3200" kern="0" dirty="0">
                <a:solidFill>
                  <a:srgbClr val="FAFD00"/>
                </a:solidFill>
                <a:effectLst>
                  <a:outerShdw blurRad="38100" dist="38100" dir="2700000" algn="tl">
                    <a:srgbClr val="000000"/>
                  </a:outerShdw>
                </a:effectLst>
                <a:latin typeface="Impact"/>
                <a:ea typeface="+mj-ea"/>
                <a:cs typeface="+mj-cs"/>
              </a:rPr>
              <a:t>del gobierno plural de ancianos</a:t>
            </a:r>
          </a:p>
        </p:txBody>
      </p:sp>
      <p:sp>
        <p:nvSpPr>
          <p:cNvPr id="5" name="Rectángulo 4"/>
          <p:cNvSpPr/>
          <p:nvPr/>
        </p:nvSpPr>
        <p:spPr>
          <a:xfrm>
            <a:off x="1098014" y="1129913"/>
            <a:ext cx="9345976" cy="1200329"/>
          </a:xfrm>
          <a:prstGeom prst="rect">
            <a:avLst/>
          </a:prstGeom>
        </p:spPr>
        <p:txBody>
          <a:bodyPr wrap="square">
            <a:spAutoFit/>
          </a:bodyPr>
          <a:lstStyle/>
          <a:p>
            <a:pPr marL="342900" indent="-342900">
              <a:buFont typeface="Wingdings" panose="05000000000000000000" pitchFamily="2" charset="2"/>
              <a:buChar char="Ø"/>
            </a:pPr>
            <a:r>
              <a:rPr lang="es-ES" sz="2400" dirty="0" smtClean="0">
                <a:solidFill>
                  <a:schemeClr val="bg1"/>
                </a:solidFill>
              </a:rPr>
              <a:t>En </a:t>
            </a:r>
            <a:r>
              <a:rPr lang="es-ES" sz="2400" dirty="0">
                <a:solidFill>
                  <a:schemeClr val="bg1"/>
                </a:solidFill>
              </a:rPr>
              <a:t>el Nuevo Testamento </a:t>
            </a:r>
            <a:r>
              <a:rPr lang="es-ES" sz="2400" dirty="0" smtClean="0">
                <a:solidFill>
                  <a:schemeClr val="bg1"/>
                </a:solidFill>
              </a:rPr>
              <a:t>Dios señala </a:t>
            </a:r>
            <a:r>
              <a:rPr lang="es-ES" sz="2400" dirty="0">
                <a:solidFill>
                  <a:schemeClr val="bg1"/>
                </a:solidFill>
              </a:rPr>
              <a:t>una pluralidad de ancianos </a:t>
            </a:r>
            <a:r>
              <a:rPr lang="es-ES" sz="2400" dirty="0" smtClean="0">
                <a:solidFill>
                  <a:schemeClr val="bg1"/>
                </a:solidFill>
              </a:rPr>
              <a:t>para </a:t>
            </a:r>
            <a:r>
              <a:rPr lang="es-ES" sz="2400" dirty="0">
                <a:solidFill>
                  <a:schemeClr val="bg1"/>
                </a:solidFill>
              </a:rPr>
              <a:t>cada iglesia, lo que llamamos </a:t>
            </a:r>
            <a:r>
              <a:rPr lang="es-ES" sz="2400" i="1" dirty="0">
                <a:solidFill>
                  <a:schemeClr val="accent4">
                    <a:lumMod val="60000"/>
                    <a:lumOff val="40000"/>
                  </a:schemeClr>
                </a:solidFill>
              </a:rPr>
              <a:t>"consejo de </a:t>
            </a:r>
            <a:r>
              <a:rPr lang="es-ES" sz="2400" i="1" dirty="0" smtClean="0">
                <a:solidFill>
                  <a:schemeClr val="accent4">
                    <a:lumMod val="60000"/>
                    <a:lumOff val="40000"/>
                  </a:schemeClr>
                </a:solidFill>
              </a:rPr>
              <a:t>ancianos, presbíteros, liderazgo </a:t>
            </a:r>
            <a:r>
              <a:rPr lang="es-ES" sz="2400" i="1" dirty="0">
                <a:solidFill>
                  <a:schemeClr val="accent4">
                    <a:lumMod val="60000"/>
                    <a:lumOff val="40000"/>
                  </a:schemeClr>
                </a:solidFill>
              </a:rPr>
              <a:t>múltiple, liderazgo compartido o </a:t>
            </a:r>
            <a:r>
              <a:rPr lang="es-ES" sz="2400" i="1" dirty="0" smtClean="0">
                <a:solidFill>
                  <a:schemeClr val="accent4">
                    <a:lumMod val="60000"/>
                    <a:lumOff val="40000"/>
                  </a:schemeClr>
                </a:solidFill>
              </a:rPr>
              <a:t>pluralidad </a:t>
            </a:r>
            <a:r>
              <a:rPr lang="es-ES" sz="2400" i="1" dirty="0">
                <a:solidFill>
                  <a:schemeClr val="accent4">
                    <a:lumMod val="60000"/>
                    <a:lumOff val="40000"/>
                  </a:schemeClr>
                </a:solidFill>
              </a:rPr>
              <a:t>". </a:t>
            </a:r>
          </a:p>
        </p:txBody>
      </p:sp>
      <p:sp>
        <p:nvSpPr>
          <p:cNvPr id="6" name="Rectángulo 5"/>
          <p:cNvSpPr/>
          <p:nvPr/>
        </p:nvSpPr>
        <p:spPr>
          <a:xfrm>
            <a:off x="1127851" y="2556034"/>
            <a:ext cx="9936297" cy="1200329"/>
          </a:xfrm>
          <a:prstGeom prst="rect">
            <a:avLst/>
          </a:prstGeom>
        </p:spPr>
        <p:txBody>
          <a:bodyPr wrap="square">
            <a:spAutoFit/>
          </a:bodyPr>
          <a:lstStyle/>
          <a:p>
            <a:pPr marL="342900" indent="-342900">
              <a:buFont typeface="Wingdings" panose="05000000000000000000" pitchFamily="2" charset="2"/>
              <a:buChar char="Ø"/>
            </a:pPr>
            <a:r>
              <a:rPr lang="es-ES" sz="2400" dirty="0">
                <a:solidFill>
                  <a:schemeClr val="bg1"/>
                </a:solidFill>
              </a:rPr>
              <a:t>El gobierno de ancianos es una forma colectiva de liderazgo  en la que cada anciano comparte la misma posición, autoridad y responsabilidad en el </a:t>
            </a:r>
            <a:r>
              <a:rPr lang="es-ES" sz="2400" dirty="0" smtClean="0">
                <a:solidFill>
                  <a:schemeClr val="bg1"/>
                </a:solidFill>
              </a:rPr>
              <a:t>oficio</a:t>
            </a:r>
            <a:r>
              <a:rPr lang="es-ES" sz="2400" dirty="0">
                <a:solidFill>
                  <a:schemeClr val="bg1"/>
                </a:solidFill>
              </a:rPr>
              <a:t>.</a:t>
            </a:r>
            <a:endParaRPr lang="es-ES" sz="2400" i="1" dirty="0">
              <a:solidFill>
                <a:schemeClr val="accent4">
                  <a:lumMod val="60000"/>
                  <a:lumOff val="40000"/>
                </a:schemeClr>
              </a:solidFill>
            </a:endParaRPr>
          </a:p>
        </p:txBody>
      </p:sp>
      <p:pic>
        <p:nvPicPr>
          <p:cNvPr id="8" name="Imagen 7"/>
          <p:cNvPicPr>
            <a:picLocks noChangeAspect="1"/>
          </p:cNvPicPr>
          <p:nvPr/>
        </p:nvPicPr>
        <p:blipFill>
          <a:blip r:embed="rId3"/>
          <a:stretch>
            <a:fillRect/>
          </a:stretch>
        </p:blipFill>
        <p:spPr>
          <a:xfrm>
            <a:off x="6825867" y="3691331"/>
            <a:ext cx="5281670" cy="299975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88117487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14689" y="-111513"/>
            <a:ext cx="12192000" cy="6858001"/>
          </a:xfrm>
          <a:prstGeom prst="rect">
            <a:avLst/>
          </a:prstGeom>
        </p:spPr>
      </p:pic>
      <p:sp>
        <p:nvSpPr>
          <p:cNvPr id="7" name="Rectángulo 6"/>
          <p:cNvSpPr/>
          <p:nvPr/>
        </p:nvSpPr>
        <p:spPr>
          <a:xfrm>
            <a:off x="1064963" y="407882"/>
            <a:ext cx="9478180" cy="584775"/>
          </a:xfrm>
          <a:prstGeom prst="rect">
            <a:avLst/>
          </a:prstGeom>
        </p:spPr>
        <p:txBody>
          <a:bodyPr wrap="square">
            <a:spAutoFit/>
          </a:bodyPr>
          <a:lstStyle/>
          <a:p>
            <a:pPr lvl="0"/>
            <a:r>
              <a:rPr lang="es-ES" sz="3200" kern="0" dirty="0" smtClean="0">
                <a:solidFill>
                  <a:srgbClr val="FAFD00"/>
                </a:solidFill>
                <a:effectLst>
                  <a:outerShdw blurRad="38100" dist="38100" dir="2700000" algn="tl">
                    <a:srgbClr val="000000"/>
                  </a:outerShdw>
                </a:effectLst>
                <a:latin typeface="Impact"/>
                <a:ea typeface="+mj-ea"/>
                <a:cs typeface="+mj-cs"/>
              </a:rPr>
              <a:t>5. Ventajas de la pluralidad de ancianos</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5" name="Rectángulo 4"/>
          <p:cNvSpPr/>
          <p:nvPr/>
        </p:nvSpPr>
        <p:spPr>
          <a:xfrm>
            <a:off x="1064963" y="1076451"/>
            <a:ext cx="9246824" cy="2308324"/>
          </a:xfrm>
          <a:prstGeom prst="rect">
            <a:avLst/>
          </a:prstGeom>
        </p:spPr>
        <p:txBody>
          <a:bodyPr wrap="square">
            <a:spAutoFit/>
          </a:bodyPr>
          <a:lstStyle/>
          <a:p>
            <a:pPr marL="342900" indent="-342900">
              <a:buFont typeface="Wingdings" panose="05000000000000000000" pitchFamily="2" charset="2"/>
              <a:buChar char="Ø"/>
            </a:pPr>
            <a:r>
              <a:rPr lang="es-ES" sz="2400" dirty="0">
                <a:solidFill>
                  <a:schemeClr val="bg1"/>
                </a:solidFill>
              </a:rPr>
              <a:t>Para la administración </a:t>
            </a:r>
            <a:r>
              <a:rPr lang="es-ES" sz="2400" dirty="0" smtClean="0">
                <a:solidFill>
                  <a:schemeClr val="bg1"/>
                </a:solidFill>
              </a:rPr>
              <a:t>cotidiana de </a:t>
            </a:r>
            <a:r>
              <a:rPr lang="es-ES" sz="2400" dirty="0">
                <a:solidFill>
                  <a:schemeClr val="bg1"/>
                </a:solidFill>
              </a:rPr>
              <a:t>la iglesia, un </a:t>
            </a:r>
            <a:r>
              <a:rPr lang="es-ES" sz="2400" dirty="0">
                <a:solidFill>
                  <a:schemeClr val="accent4">
                    <a:lumMod val="60000"/>
                    <a:lumOff val="40000"/>
                  </a:schemeClr>
                </a:solidFill>
              </a:rPr>
              <a:t>"consejo de ancianos" </a:t>
            </a:r>
            <a:r>
              <a:rPr lang="es-ES" sz="2400" dirty="0">
                <a:solidFill>
                  <a:schemeClr val="bg1"/>
                </a:solidFill>
              </a:rPr>
              <a:t>siempre será </a:t>
            </a:r>
            <a:r>
              <a:rPr lang="es-ES" sz="2400" dirty="0" smtClean="0">
                <a:solidFill>
                  <a:schemeClr val="bg1"/>
                </a:solidFill>
              </a:rPr>
              <a:t>lo mejor</a:t>
            </a:r>
            <a:r>
              <a:rPr lang="es-ES" sz="2400" dirty="0">
                <a:solidFill>
                  <a:schemeClr val="bg1"/>
                </a:solidFill>
              </a:rPr>
              <a:t>. </a:t>
            </a:r>
            <a:endParaRPr lang="es-ES" sz="2400" dirty="0" smtClean="0">
              <a:solidFill>
                <a:schemeClr val="bg1"/>
              </a:solidFill>
            </a:endParaRPr>
          </a:p>
          <a:p>
            <a:pPr marL="342900" indent="-342900">
              <a:buFont typeface="Wingdings" panose="05000000000000000000" pitchFamily="2" charset="2"/>
              <a:buChar char="Ø"/>
            </a:pPr>
            <a:r>
              <a:rPr lang="es-ES" sz="2400" dirty="0" smtClean="0">
                <a:solidFill>
                  <a:schemeClr val="bg1"/>
                </a:solidFill>
              </a:rPr>
              <a:t>Hacer lo que </a:t>
            </a:r>
            <a:r>
              <a:rPr lang="es-ES" sz="2400" dirty="0">
                <a:solidFill>
                  <a:schemeClr val="bg1"/>
                </a:solidFill>
              </a:rPr>
              <a:t>la Biblia </a:t>
            </a:r>
            <a:r>
              <a:rPr lang="es-ES" sz="2400" dirty="0" smtClean="0">
                <a:solidFill>
                  <a:schemeClr val="bg1"/>
                </a:solidFill>
              </a:rPr>
              <a:t>indica: </a:t>
            </a:r>
          </a:p>
          <a:p>
            <a:pPr marL="342900" indent="-342900">
              <a:buFont typeface="Wingdings" panose="05000000000000000000" pitchFamily="2" charset="2"/>
              <a:buChar char="Ø"/>
            </a:pPr>
            <a:r>
              <a:rPr lang="es-ES" sz="2400" i="1" dirty="0" smtClean="0">
                <a:solidFill>
                  <a:schemeClr val="accent4">
                    <a:lumMod val="60000"/>
                    <a:lumOff val="40000"/>
                  </a:schemeClr>
                </a:solidFill>
              </a:rPr>
              <a:t>“Mejor </a:t>
            </a:r>
            <a:r>
              <a:rPr lang="es-ES" sz="2400" i="1" dirty="0">
                <a:solidFill>
                  <a:schemeClr val="accent4">
                    <a:lumMod val="60000"/>
                    <a:lumOff val="40000"/>
                  </a:schemeClr>
                </a:solidFill>
              </a:rPr>
              <a:t>son dos que uno"</a:t>
            </a:r>
            <a:r>
              <a:rPr lang="es-ES" sz="2400" dirty="0">
                <a:solidFill>
                  <a:schemeClr val="accent4">
                    <a:lumMod val="60000"/>
                    <a:lumOff val="40000"/>
                  </a:schemeClr>
                </a:solidFill>
              </a:rPr>
              <a:t> (</a:t>
            </a:r>
            <a:r>
              <a:rPr lang="es-ES" sz="2400" dirty="0" err="1">
                <a:solidFill>
                  <a:schemeClr val="accent4">
                    <a:lumMod val="60000"/>
                    <a:lumOff val="40000"/>
                  </a:schemeClr>
                </a:solidFill>
              </a:rPr>
              <a:t>Ecl</a:t>
            </a:r>
            <a:r>
              <a:rPr lang="es-ES" sz="2400" dirty="0">
                <a:solidFill>
                  <a:schemeClr val="accent4">
                    <a:lumMod val="60000"/>
                    <a:lumOff val="40000"/>
                  </a:schemeClr>
                </a:solidFill>
              </a:rPr>
              <a:t>. 4:9</a:t>
            </a:r>
            <a:r>
              <a:rPr lang="es-ES" sz="2400" dirty="0" smtClean="0">
                <a:solidFill>
                  <a:schemeClr val="accent4">
                    <a:lumMod val="60000"/>
                    <a:lumOff val="40000"/>
                  </a:schemeClr>
                </a:solidFill>
              </a:rPr>
              <a:t>)</a:t>
            </a:r>
          </a:p>
          <a:p>
            <a:pPr marL="342900" indent="-342900">
              <a:buFont typeface="Wingdings" panose="05000000000000000000" pitchFamily="2" charset="2"/>
              <a:buChar char="Ø"/>
            </a:pPr>
            <a:r>
              <a:rPr lang="es-ES" sz="2400" i="1" dirty="0" smtClean="0">
                <a:solidFill>
                  <a:schemeClr val="accent4">
                    <a:lumMod val="60000"/>
                    <a:lumOff val="40000"/>
                  </a:schemeClr>
                </a:solidFill>
              </a:rPr>
              <a:t>“En </a:t>
            </a:r>
            <a:r>
              <a:rPr lang="es-ES" sz="2400" i="1" dirty="0">
                <a:solidFill>
                  <a:schemeClr val="accent4">
                    <a:lumMod val="60000"/>
                    <a:lumOff val="40000"/>
                  </a:schemeClr>
                </a:solidFill>
              </a:rPr>
              <a:t>la multitud de consejeros hay seguridad" </a:t>
            </a:r>
            <a:r>
              <a:rPr lang="es-ES" sz="2400" dirty="0">
                <a:solidFill>
                  <a:schemeClr val="accent4">
                    <a:lumMod val="60000"/>
                    <a:lumOff val="40000"/>
                  </a:schemeClr>
                </a:solidFill>
              </a:rPr>
              <a:t>(</a:t>
            </a:r>
            <a:r>
              <a:rPr lang="es-ES" sz="2400" dirty="0" smtClean="0">
                <a:solidFill>
                  <a:schemeClr val="accent4">
                    <a:lumMod val="60000"/>
                    <a:lumOff val="40000"/>
                  </a:schemeClr>
                </a:solidFill>
              </a:rPr>
              <a:t>Pr. </a:t>
            </a:r>
            <a:r>
              <a:rPr lang="es-ES" sz="2400" dirty="0">
                <a:solidFill>
                  <a:schemeClr val="accent4">
                    <a:lumMod val="60000"/>
                    <a:lumOff val="40000"/>
                  </a:schemeClr>
                </a:solidFill>
              </a:rPr>
              <a:t>11:14</a:t>
            </a:r>
            <a:r>
              <a:rPr lang="es-ES" sz="2400" dirty="0" smtClean="0">
                <a:solidFill>
                  <a:schemeClr val="accent4">
                    <a:lumMod val="60000"/>
                    <a:lumOff val="40000"/>
                  </a:schemeClr>
                </a:solidFill>
              </a:rPr>
              <a:t>),</a:t>
            </a:r>
          </a:p>
          <a:p>
            <a:pPr marL="342900" indent="-342900">
              <a:buFont typeface="Wingdings" panose="05000000000000000000" pitchFamily="2" charset="2"/>
              <a:buChar char="Ø"/>
            </a:pPr>
            <a:r>
              <a:rPr lang="es-ES" sz="2400" i="1" dirty="0" smtClean="0">
                <a:solidFill>
                  <a:schemeClr val="accent4">
                    <a:lumMod val="60000"/>
                    <a:lumOff val="40000"/>
                  </a:schemeClr>
                </a:solidFill>
              </a:rPr>
              <a:t>“En </a:t>
            </a:r>
            <a:r>
              <a:rPr lang="es-ES" sz="2400" i="1" dirty="0">
                <a:solidFill>
                  <a:schemeClr val="accent4">
                    <a:lumMod val="60000"/>
                    <a:lumOff val="40000"/>
                  </a:schemeClr>
                </a:solidFill>
              </a:rPr>
              <a:t>la multitud de consejeros está la victoria"</a:t>
            </a:r>
            <a:r>
              <a:rPr lang="es-ES" sz="2400" dirty="0">
                <a:solidFill>
                  <a:schemeClr val="accent4">
                    <a:lumMod val="60000"/>
                    <a:lumOff val="40000"/>
                  </a:schemeClr>
                </a:solidFill>
              </a:rPr>
              <a:t> (</a:t>
            </a:r>
            <a:r>
              <a:rPr lang="es-ES" sz="2400" dirty="0" smtClean="0">
                <a:solidFill>
                  <a:schemeClr val="accent4">
                    <a:lumMod val="60000"/>
                    <a:lumOff val="40000"/>
                  </a:schemeClr>
                </a:solidFill>
              </a:rPr>
              <a:t>Pr. 24:6</a:t>
            </a:r>
            <a:r>
              <a:rPr lang="es-ES" sz="2400" dirty="0">
                <a:solidFill>
                  <a:schemeClr val="accent4">
                    <a:lumMod val="60000"/>
                    <a:lumOff val="40000"/>
                  </a:schemeClr>
                </a:solidFill>
              </a:rPr>
              <a:t>).</a:t>
            </a: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8" name="Rectángulo 7"/>
          <p:cNvSpPr/>
          <p:nvPr/>
        </p:nvSpPr>
        <p:spPr>
          <a:xfrm>
            <a:off x="1143552" y="3205294"/>
            <a:ext cx="10622004" cy="1938992"/>
          </a:xfrm>
          <a:prstGeom prst="rect">
            <a:avLst/>
          </a:prstGeom>
        </p:spPr>
        <p:txBody>
          <a:bodyPr wrap="square">
            <a:spAutoFit/>
          </a:bodyPr>
          <a:lstStyle/>
          <a:p>
            <a:r>
              <a:rPr lang="es-ES" sz="2400" dirty="0"/>
              <a:t>• </a:t>
            </a:r>
            <a:r>
              <a:rPr lang="es-ES" sz="2400" b="1" i="1" u="sng" dirty="0">
                <a:solidFill>
                  <a:srgbClr val="FF0000"/>
                </a:solidFill>
              </a:rPr>
              <a:t>Es cierto que puede </a:t>
            </a:r>
            <a:r>
              <a:rPr lang="es-ES" sz="2400" b="1" i="1" u="sng" dirty="0" smtClean="0">
                <a:solidFill>
                  <a:srgbClr val="FF0000"/>
                </a:solidFill>
              </a:rPr>
              <a:t>darse ciertos casos especiales:</a:t>
            </a:r>
            <a:endParaRPr lang="es-ES" sz="2400" b="1" i="1" u="sng" dirty="0">
              <a:solidFill>
                <a:srgbClr val="FF0000"/>
              </a:solidFill>
            </a:endParaRPr>
          </a:p>
          <a:p>
            <a:pPr marL="342900" indent="-342900">
              <a:buFont typeface="Wingdings" panose="05000000000000000000" pitchFamily="2" charset="2"/>
              <a:buChar char="Ø"/>
            </a:pPr>
            <a:r>
              <a:rPr lang="es-ES" sz="2400" b="1" u="sng" dirty="0" smtClean="0">
                <a:solidFill>
                  <a:schemeClr val="accent4">
                    <a:lumMod val="40000"/>
                    <a:lumOff val="60000"/>
                  </a:schemeClr>
                </a:solidFill>
                <a:effectLst>
                  <a:outerShdw blurRad="38100" dist="38100" dir="2700000" algn="tl">
                    <a:srgbClr val="000000">
                      <a:alpha val="43137"/>
                    </a:srgbClr>
                  </a:outerShdw>
                </a:effectLst>
              </a:rPr>
              <a:t>La </a:t>
            </a:r>
            <a:r>
              <a:rPr lang="es-ES" sz="2400" b="1" u="sng" dirty="0">
                <a:solidFill>
                  <a:schemeClr val="accent4">
                    <a:lumMod val="40000"/>
                    <a:lumOff val="60000"/>
                  </a:schemeClr>
                </a:solidFill>
                <a:effectLst>
                  <a:outerShdw blurRad="38100" dist="38100" dir="2700000" algn="tl">
                    <a:srgbClr val="000000">
                      <a:alpha val="43137"/>
                    </a:srgbClr>
                  </a:outerShdw>
                </a:effectLst>
              </a:rPr>
              <a:t>primera </a:t>
            </a:r>
            <a:r>
              <a:rPr lang="es-ES" sz="2400" dirty="0" smtClean="0">
                <a:solidFill>
                  <a:schemeClr val="bg1"/>
                </a:solidFill>
              </a:rPr>
              <a:t> Reconocer </a:t>
            </a:r>
            <a:r>
              <a:rPr lang="es-ES" sz="2400" dirty="0">
                <a:solidFill>
                  <a:schemeClr val="bg1"/>
                </a:solidFill>
              </a:rPr>
              <a:t>a hombres no preparados o cualificados para esta tarea, </a:t>
            </a:r>
            <a:r>
              <a:rPr lang="es-ES" sz="2400" dirty="0" smtClean="0">
                <a:solidFill>
                  <a:schemeClr val="bg1"/>
                </a:solidFill>
              </a:rPr>
              <a:t> </a:t>
            </a:r>
            <a:endParaRPr lang="es-ES" sz="2400" dirty="0">
              <a:solidFill>
                <a:schemeClr val="bg1"/>
              </a:solidFill>
            </a:endParaRPr>
          </a:p>
          <a:p>
            <a:pPr marL="342900" indent="-342900">
              <a:buFont typeface="Wingdings" panose="05000000000000000000" pitchFamily="2" charset="2"/>
              <a:buChar char="Ø"/>
            </a:pPr>
            <a:r>
              <a:rPr lang="es-ES" sz="2400" b="1" u="sng" dirty="0" smtClean="0">
                <a:solidFill>
                  <a:schemeClr val="accent4">
                    <a:lumMod val="40000"/>
                    <a:lumOff val="60000"/>
                  </a:schemeClr>
                </a:solidFill>
                <a:effectLst>
                  <a:outerShdw blurRad="38100" dist="38100" dir="2700000" algn="tl">
                    <a:srgbClr val="000000">
                      <a:alpha val="43137"/>
                    </a:srgbClr>
                  </a:outerShdw>
                </a:effectLst>
              </a:rPr>
              <a:t>La </a:t>
            </a:r>
            <a:r>
              <a:rPr lang="es-ES" sz="2400" b="1" u="sng" dirty="0">
                <a:solidFill>
                  <a:schemeClr val="accent4">
                    <a:lumMod val="40000"/>
                    <a:lumOff val="60000"/>
                  </a:schemeClr>
                </a:solidFill>
                <a:effectLst>
                  <a:outerShdw blurRad="38100" dist="38100" dir="2700000" algn="tl">
                    <a:srgbClr val="000000">
                      <a:alpha val="43137"/>
                    </a:srgbClr>
                  </a:outerShdw>
                </a:effectLst>
              </a:rPr>
              <a:t>segunda </a:t>
            </a:r>
            <a:r>
              <a:rPr lang="es-ES" sz="2400" dirty="0" smtClean="0">
                <a:solidFill>
                  <a:schemeClr val="bg1"/>
                </a:solidFill>
              </a:rPr>
              <a:t> Esperar </a:t>
            </a:r>
            <a:r>
              <a:rPr lang="es-ES" sz="2400" dirty="0">
                <a:solidFill>
                  <a:schemeClr val="bg1"/>
                </a:solidFill>
              </a:rPr>
              <a:t>hasta que el </a:t>
            </a:r>
            <a:r>
              <a:rPr lang="es-ES" sz="2400" dirty="0" smtClean="0">
                <a:solidFill>
                  <a:schemeClr val="bg1"/>
                </a:solidFill>
              </a:rPr>
              <a:t>Señor</a:t>
            </a:r>
          </a:p>
          <a:p>
            <a:r>
              <a:rPr lang="es-ES" sz="2400" dirty="0" smtClean="0">
                <a:solidFill>
                  <a:schemeClr val="bg1"/>
                </a:solidFill>
              </a:rPr>
              <a:t>     levante </a:t>
            </a:r>
            <a:r>
              <a:rPr lang="es-ES" sz="2400" dirty="0">
                <a:solidFill>
                  <a:schemeClr val="bg1"/>
                </a:solidFill>
              </a:rPr>
              <a:t>a hombres que cumplan con </a:t>
            </a:r>
            <a:r>
              <a:rPr lang="es-ES" sz="2400" dirty="0" smtClean="0">
                <a:solidFill>
                  <a:schemeClr val="bg1"/>
                </a:solidFill>
              </a:rPr>
              <a:t>las</a:t>
            </a:r>
          </a:p>
          <a:p>
            <a:r>
              <a:rPr lang="es-ES" sz="2400" dirty="0">
                <a:solidFill>
                  <a:schemeClr val="bg1"/>
                </a:solidFill>
              </a:rPr>
              <a:t> </a:t>
            </a:r>
            <a:r>
              <a:rPr lang="es-ES" sz="2400" dirty="0" smtClean="0">
                <a:solidFill>
                  <a:schemeClr val="bg1"/>
                </a:solidFill>
              </a:rPr>
              <a:t>    cualidades </a:t>
            </a:r>
            <a:r>
              <a:rPr lang="es-ES" sz="2400" dirty="0">
                <a:solidFill>
                  <a:schemeClr val="bg1"/>
                </a:solidFill>
              </a:rPr>
              <a:t>espirituales del </a:t>
            </a:r>
            <a:r>
              <a:rPr lang="es-ES" sz="2400" dirty="0" smtClean="0">
                <a:solidFill>
                  <a:schemeClr val="bg1"/>
                </a:solidFill>
              </a:rPr>
              <a:t>anciano.</a:t>
            </a:r>
            <a:endParaRPr lang="es-ES" sz="2400" dirty="0">
              <a:solidFill>
                <a:schemeClr val="bg1"/>
              </a:solidFill>
            </a:endParaRPr>
          </a:p>
        </p:txBody>
      </p:sp>
      <p:pic>
        <p:nvPicPr>
          <p:cNvPr id="9" name="Imagen 8"/>
          <p:cNvPicPr>
            <a:picLocks noChangeAspect="1"/>
          </p:cNvPicPr>
          <p:nvPr/>
        </p:nvPicPr>
        <p:blipFill>
          <a:blip r:embed="rId3"/>
          <a:stretch>
            <a:fillRect/>
          </a:stretch>
        </p:blipFill>
        <p:spPr>
          <a:xfrm>
            <a:off x="6757639" y="4038262"/>
            <a:ext cx="5419672" cy="2730528"/>
          </a:xfrm>
          <a:prstGeom prst="rect">
            <a:avLst/>
          </a:prstGeom>
        </p:spPr>
      </p:pic>
    </p:spTree>
    <p:extLst>
      <p:ext uri="{BB962C8B-B14F-4D97-AF65-F5344CB8AC3E}">
        <p14:creationId xmlns:p14="http://schemas.microsoft.com/office/powerpoint/2010/main" val="273580605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additive="base">
                                        <p:cTn id="2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2" end="2"/>
                                            </p:txEl>
                                          </p:spTgt>
                                        </p:tgtEl>
                                        <p:attrNameLst>
                                          <p:attrName>style.visibility</p:attrName>
                                        </p:attrNameLst>
                                      </p:cBhvr>
                                      <p:to>
                                        <p:strVal val="visible"/>
                                      </p:to>
                                    </p:set>
                                    <p:anim calcmode="lin" valueType="num">
                                      <p:cBhvr additive="base">
                                        <p:cTn id="3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3" end="3"/>
                                            </p:txEl>
                                          </p:spTgt>
                                        </p:tgtEl>
                                        <p:attrNameLst>
                                          <p:attrName>style.visibility</p:attrName>
                                        </p:attrNameLst>
                                      </p:cBhvr>
                                      <p:to>
                                        <p:strVal val="visible"/>
                                      </p:to>
                                    </p:set>
                                    <p:anim calcmode="lin" valueType="num">
                                      <p:cBhvr additive="base">
                                        <p:cTn id="37"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xEl>
                                              <p:pRg st="4" end="4"/>
                                            </p:txEl>
                                          </p:spTgt>
                                        </p:tgtEl>
                                        <p:attrNameLst>
                                          <p:attrName>style.visibility</p:attrName>
                                        </p:attrNameLst>
                                      </p:cBhvr>
                                      <p:to>
                                        <p:strVal val="visible"/>
                                      </p:to>
                                    </p:set>
                                    <p:anim calcmode="lin" valueType="num">
                                      <p:cBhvr additive="base">
                                        <p:cTn id="43"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0"/>
            <a:ext cx="12192000" cy="6858001"/>
          </a:xfrm>
          <a:prstGeom prst="rect">
            <a:avLst/>
          </a:prstGeom>
        </p:spPr>
      </p:pic>
      <p:sp>
        <p:nvSpPr>
          <p:cNvPr id="7" name="Rectángulo 6"/>
          <p:cNvSpPr/>
          <p:nvPr/>
        </p:nvSpPr>
        <p:spPr>
          <a:xfrm>
            <a:off x="1075978" y="492343"/>
            <a:ext cx="9478180" cy="584775"/>
          </a:xfrm>
          <a:prstGeom prst="rect">
            <a:avLst/>
          </a:prstGeom>
        </p:spPr>
        <p:txBody>
          <a:bodyPr wrap="square">
            <a:spAutoFit/>
          </a:bodyPr>
          <a:lstStyle/>
          <a:p>
            <a:pPr lvl="0"/>
            <a:r>
              <a:rPr lang="es-ES" sz="3200" kern="0" dirty="0" smtClean="0">
                <a:solidFill>
                  <a:srgbClr val="FAFD00"/>
                </a:solidFill>
                <a:effectLst>
                  <a:outerShdw blurRad="38100" dist="38100" dir="2700000" algn="tl">
                    <a:srgbClr val="000000"/>
                  </a:outerShdw>
                </a:effectLst>
                <a:latin typeface="Impact"/>
                <a:ea typeface="+mj-ea"/>
                <a:cs typeface="+mj-cs"/>
              </a:rPr>
              <a:t>5. Ventajas </a:t>
            </a:r>
            <a:r>
              <a:rPr lang="es-ES" sz="3200" kern="0" dirty="0">
                <a:solidFill>
                  <a:srgbClr val="FAFD00"/>
                </a:solidFill>
                <a:effectLst>
                  <a:outerShdw blurRad="38100" dist="38100" dir="2700000" algn="tl">
                    <a:srgbClr val="000000"/>
                  </a:outerShdw>
                </a:effectLst>
                <a:latin typeface="Impact"/>
                <a:ea typeface="+mj-ea"/>
                <a:cs typeface="+mj-cs"/>
              </a:rPr>
              <a:t>del gobierno plural de ancianos</a:t>
            </a:r>
          </a:p>
        </p:txBody>
      </p:sp>
      <p:sp>
        <p:nvSpPr>
          <p:cNvPr id="6" name="Rectángulo 5"/>
          <p:cNvSpPr/>
          <p:nvPr/>
        </p:nvSpPr>
        <p:spPr>
          <a:xfrm>
            <a:off x="1075978" y="1144587"/>
            <a:ext cx="11116021" cy="5078313"/>
          </a:xfrm>
          <a:prstGeom prst="rect">
            <a:avLst/>
          </a:prstGeom>
        </p:spPr>
        <p:txBody>
          <a:bodyPr wrap="square">
            <a:spAutoFit/>
          </a:bodyPr>
          <a:lstStyle/>
          <a:p>
            <a:r>
              <a:rPr lang="es-ES" sz="2400" b="1" i="1" dirty="0">
                <a:solidFill>
                  <a:schemeClr val="accent4">
                    <a:lumMod val="40000"/>
                    <a:lumOff val="60000"/>
                  </a:schemeClr>
                </a:solidFill>
              </a:rPr>
              <a:t>A</a:t>
            </a:r>
            <a:r>
              <a:rPr lang="es-ES" sz="2400" b="1" i="1" dirty="0" smtClean="0">
                <a:solidFill>
                  <a:schemeClr val="accent4">
                    <a:lumMod val="40000"/>
                    <a:lumOff val="60000"/>
                  </a:schemeClr>
                </a:solidFill>
              </a:rPr>
              <a:t>lgunos </a:t>
            </a:r>
            <a:r>
              <a:rPr lang="es-ES" sz="2400" b="1" i="1" dirty="0">
                <a:solidFill>
                  <a:schemeClr val="accent4">
                    <a:lumMod val="40000"/>
                    <a:lumOff val="60000"/>
                  </a:schemeClr>
                </a:solidFill>
              </a:rPr>
              <a:t>pasajes bíblicos que </a:t>
            </a:r>
            <a:r>
              <a:rPr lang="es-ES" sz="2400" b="1" i="1" dirty="0" smtClean="0">
                <a:solidFill>
                  <a:schemeClr val="accent4">
                    <a:lumMod val="40000"/>
                    <a:lumOff val="60000"/>
                  </a:schemeClr>
                </a:solidFill>
              </a:rPr>
              <a:t>demuestran:</a:t>
            </a:r>
          </a:p>
          <a:p>
            <a:endParaRPr lang="es-ES" sz="2000" dirty="0">
              <a:solidFill>
                <a:schemeClr val="accent4">
                  <a:lumMod val="40000"/>
                  <a:lumOff val="60000"/>
                </a:schemeClr>
              </a:solidFill>
            </a:endParaRPr>
          </a:p>
          <a:p>
            <a:pPr marL="342900" indent="-342900">
              <a:buFont typeface="Wingdings" panose="05000000000000000000" pitchFamily="2" charset="2"/>
              <a:buChar char="Ø"/>
            </a:pPr>
            <a:r>
              <a:rPr lang="es-ES" sz="2000" dirty="0" smtClean="0">
                <a:solidFill>
                  <a:schemeClr val="bg1"/>
                </a:solidFill>
              </a:rPr>
              <a:t>(</a:t>
            </a:r>
            <a:r>
              <a:rPr lang="es-ES" sz="2000" dirty="0">
                <a:solidFill>
                  <a:schemeClr val="bg1"/>
                </a:solidFill>
              </a:rPr>
              <a:t>Hch 14:23) "Y constituyeron </a:t>
            </a:r>
            <a:r>
              <a:rPr lang="es-ES" sz="2000" b="1" i="1" u="sng" dirty="0">
                <a:solidFill>
                  <a:srgbClr val="FF0000"/>
                </a:solidFill>
                <a:effectLst>
                  <a:outerShdw blurRad="38100" dist="38100" dir="2700000" algn="tl">
                    <a:srgbClr val="000000">
                      <a:alpha val="43137"/>
                    </a:srgbClr>
                  </a:outerShdw>
                </a:effectLst>
              </a:rPr>
              <a:t>ancianos</a:t>
            </a:r>
            <a:r>
              <a:rPr lang="es-ES" sz="2000" dirty="0">
                <a:solidFill>
                  <a:schemeClr val="bg1"/>
                </a:solidFill>
              </a:rPr>
              <a:t> en cada iglesia".</a:t>
            </a:r>
          </a:p>
          <a:p>
            <a:pPr marL="342900" indent="-342900">
              <a:buFont typeface="Wingdings" panose="05000000000000000000" pitchFamily="2" charset="2"/>
              <a:buChar char="Ø"/>
            </a:pPr>
            <a:r>
              <a:rPr lang="es-ES" sz="2000" dirty="0" smtClean="0">
                <a:solidFill>
                  <a:schemeClr val="accent4"/>
                </a:solidFill>
              </a:rPr>
              <a:t>(</a:t>
            </a:r>
            <a:r>
              <a:rPr lang="es-ES" sz="2000" dirty="0">
                <a:solidFill>
                  <a:schemeClr val="accent4"/>
                </a:solidFill>
              </a:rPr>
              <a:t>Hch 20:17, 28-31a) "Enviando, pues, desde Mileto a Éfeso, hizo llamar a </a:t>
            </a:r>
            <a:r>
              <a:rPr lang="es-ES" sz="2000" b="1" i="1" u="sng" dirty="0">
                <a:solidFill>
                  <a:srgbClr val="FF0000"/>
                </a:solidFill>
                <a:effectLst>
                  <a:outerShdw blurRad="38100" dist="38100" dir="2700000" algn="tl">
                    <a:srgbClr val="000000">
                      <a:alpha val="43137"/>
                    </a:srgbClr>
                  </a:outerShdw>
                </a:effectLst>
              </a:rPr>
              <a:t>los ancianos </a:t>
            </a:r>
            <a:r>
              <a:rPr lang="es-ES" sz="2000" b="1" i="1" u="sng" dirty="0" smtClean="0">
                <a:solidFill>
                  <a:srgbClr val="FF0000"/>
                </a:solidFill>
                <a:effectLst>
                  <a:outerShdw blurRad="38100" dist="38100" dir="2700000" algn="tl">
                    <a:srgbClr val="000000">
                      <a:alpha val="43137"/>
                    </a:srgbClr>
                  </a:outerShdw>
                </a:effectLst>
              </a:rPr>
              <a:t>   </a:t>
            </a:r>
          </a:p>
          <a:p>
            <a:r>
              <a:rPr lang="es-ES" sz="2000" dirty="0">
                <a:solidFill>
                  <a:schemeClr val="accent4"/>
                </a:solidFill>
              </a:rPr>
              <a:t> </a:t>
            </a:r>
            <a:r>
              <a:rPr lang="es-ES" sz="2000" dirty="0" smtClean="0">
                <a:solidFill>
                  <a:schemeClr val="accent4"/>
                </a:solidFill>
              </a:rPr>
              <a:t>     de </a:t>
            </a:r>
            <a:r>
              <a:rPr lang="es-ES" sz="2000" dirty="0">
                <a:solidFill>
                  <a:schemeClr val="accent4"/>
                </a:solidFill>
              </a:rPr>
              <a:t>la iglesia".</a:t>
            </a:r>
          </a:p>
          <a:p>
            <a:pPr marL="342900" indent="-342900">
              <a:buFont typeface="Wingdings" panose="05000000000000000000" pitchFamily="2" charset="2"/>
              <a:buChar char="Ø"/>
            </a:pPr>
            <a:r>
              <a:rPr lang="es-ES" sz="2000" dirty="0" smtClean="0">
                <a:solidFill>
                  <a:schemeClr val="bg1"/>
                </a:solidFill>
              </a:rPr>
              <a:t>(</a:t>
            </a:r>
            <a:r>
              <a:rPr lang="es-ES" sz="2000" dirty="0">
                <a:solidFill>
                  <a:schemeClr val="bg1"/>
                </a:solidFill>
              </a:rPr>
              <a:t>Fil 1:1) "Pablo y Timoteo, siervos de Jesucristo, a todos los santos en Cristo Jesús que </a:t>
            </a:r>
            <a:r>
              <a:rPr lang="es-ES" sz="2000" dirty="0" smtClean="0">
                <a:solidFill>
                  <a:schemeClr val="bg1"/>
                </a:solidFill>
              </a:rPr>
              <a:t>están  en </a:t>
            </a:r>
            <a:r>
              <a:rPr lang="es-ES" sz="2000" dirty="0" err="1">
                <a:solidFill>
                  <a:schemeClr val="bg1"/>
                </a:solidFill>
              </a:rPr>
              <a:t>Filipos</a:t>
            </a:r>
            <a:r>
              <a:rPr lang="es-ES" sz="2000" dirty="0">
                <a:solidFill>
                  <a:schemeClr val="bg1"/>
                </a:solidFill>
              </a:rPr>
              <a:t>, con </a:t>
            </a:r>
            <a:r>
              <a:rPr lang="es-ES" sz="2000" b="1" i="1" u="sng" dirty="0">
                <a:solidFill>
                  <a:srgbClr val="FF0000"/>
                </a:solidFill>
                <a:effectLst>
                  <a:outerShdw blurRad="38100" dist="38100" dir="2700000" algn="tl">
                    <a:srgbClr val="000000">
                      <a:alpha val="43137"/>
                    </a:srgbClr>
                  </a:outerShdw>
                </a:effectLst>
              </a:rPr>
              <a:t>los obispos </a:t>
            </a:r>
            <a:r>
              <a:rPr lang="es-ES" sz="2000" dirty="0">
                <a:solidFill>
                  <a:schemeClr val="bg1"/>
                </a:solidFill>
              </a:rPr>
              <a:t>y diáconos".</a:t>
            </a:r>
          </a:p>
          <a:p>
            <a:pPr marL="342900" indent="-342900">
              <a:buFont typeface="Wingdings" panose="05000000000000000000" pitchFamily="2" charset="2"/>
              <a:buChar char="Ø"/>
            </a:pPr>
            <a:r>
              <a:rPr lang="es-ES" sz="2000" dirty="0" smtClean="0">
                <a:solidFill>
                  <a:schemeClr val="accent4"/>
                </a:solidFill>
              </a:rPr>
              <a:t>(</a:t>
            </a:r>
            <a:r>
              <a:rPr lang="es-ES" sz="2000" dirty="0">
                <a:solidFill>
                  <a:schemeClr val="accent4"/>
                </a:solidFill>
              </a:rPr>
              <a:t>1 Ti 4:14) "No descuides el don que hay en ti, que te fue dado mediante profecía con la </a:t>
            </a:r>
            <a:r>
              <a:rPr lang="es-ES" sz="2000" dirty="0" smtClean="0">
                <a:solidFill>
                  <a:schemeClr val="accent4"/>
                </a:solidFill>
              </a:rPr>
              <a:t>imposición </a:t>
            </a:r>
            <a:r>
              <a:rPr lang="es-ES" sz="2000" dirty="0">
                <a:solidFill>
                  <a:schemeClr val="accent4"/>
                </a:solidFill>
              </a:rPr>
              <a:t>de las manos del </a:t>
            </a:r>
            <a:r>
              <a:rPr lang="es-ES" sz="2000" b="1" i="1" u="sng" dirty="0">
                <a:solidFill>
                  <a:srgbClr val="FF0000"/>
                </a:solidFill>
                <a:effectLst>
                  <a:outerShdw blurRad="38100" dist="38100" dir="2700000" algn="tl">
                    <a:srgbClr val="000000">
                      <a:alpha val="43137"/>
                    </a:srgbClr>
                  </a:outerShdw>
                </a:effectLst>
              </a:rPr>
              <a:t>presbiterio</a:t>
            </a:r>
            <a:r>
              <a:rPr lang="es-ES" sz="2000" dirty="0">
                <a:solidFill>
                  <a:schemeClr val="accent4"/>
                </a:solidFill>
              </a:rPr>
              <a:t>".</a:t>
            </a:r>
          </a:p>
          <a:p>
            <a:pPr marL="342900" indent="-342900">
              <a:buFont typeface="Wingdings" panose="05000000000000000000" pitchFamily="2" charset="2"/>
              <a:buChar char="Ø"/>
            </a:pPr>
            <a:r>
              <a:rPr lang="es-ES" sz="2000" dirty="0" smtClean="0">
                <a:solidFill>
                  <a:schemeClr val="bg1"/>
                </a:solidFill>
              </a:rPr>
              <a:t>(</a:t>
            </a:r>
            <a:r>
              <a:rPr lang="es-ES" sz="2000" dirty="0" err="1">
                <a:solidFill>
                  <a:schemeClr val="bg1"/>
                </a:solidFill>
              </a:rPr>
              <a:t>Tit</a:t>
            </a:r>
            <a:r>
              <a:rPr lang="es-ES" sz="2000" dirty="0">
                <a:solidFill>
                  <a:schemeClr val="bg1"/>
                </a:solidFill>
              </a:rPr>
              <a:t> 1:5) "Por esta causa te deje en Creta, para que corrigieses lo deficiente, y establecieses </a:t>
            </a:r>
            <a:endParaRPr lang="es-ES" sz="2000" dirty="0" smtClean="0">
              <a:solidFill>
                <a:schemeClr val="bg1"/>
              </a:solidFill>
            </a:endParaRPr>
          </a:p>
          <a:p>
            <a:r>
              <a:rPr lang="es-ES" sz="2000" dirty="0">
                <a:solidFill>
                  <a:schemeClr val="bg1"/>
                </a:solidFill>
              </a:rPr>
              <a:t> </a:t>
            </a:r>
            <a:r>
              <a:rPr lang="es-ES" sz="2000" dirty="0" smtClean="0">
                <a:solidFill>
                  <a:schemeClr val="bg1"/>
                </a:solidFill>
              </a:rPr>
              <a:t>     </a:t>
            </a:r>
            <a:r>
              <a:rPr lang="es-ES" sz="2000" b="1" i="1" u="sng" dirty="0" smtClean="0">
                <a:solidFill>
                  <a:srgbClr val="FF0000"/>
                </a:solidFill>
                <a:effectLst>
                  <a:outerShdw blurRad="38100" dist="38100" dir="2700000" algn="tl">
                    <a:srgbClr val="000000">
                      <a:alpha val="43137"/>
                    </a:srgbClr>
                  </a:outerShdw>
                </a:effectLst>
              </a:rPr>
              <a:t>ancianos</a:t>
            </a:r>
            <a:r>
              <a:rPr lang="es-ES" sz="2000" dirty="0" smtClean="0">
                <a:solidFill>
                  <a:schemeClr val="bg1"/>
                </a:solidFill>
              </a:rPr>
              <a:t> </a:t>
            </a:r>
            <a:r>
              <a:rPr lang="es-ES" sz="2000" dirty="0">
                <a:solidFill>
                  <a:schemeClr val="bg1"/>
                </a:solidFill>
              </a:rPr>
              <a:t>en cada ciudad, así como yo te mandé".</a:t>
            </a:r>
          </a:p>
          <a:p>
            <a:pPr marL="342900" indent="-342900">
              <a:buFont typeface="Wingdings" panose="05000000000000000000" pitchFamily="2" charset="2"/>
              <a:buChar char="Ø"/>
            </a:pPr>
            <a:r>
              <a:rPr lang="es-ES" sz="2000" dirty="0" smtClean="0">
                <a:solidFill>
                  <a:schemeClr val="accent4"/>
                </a:solidFill>
              </a:rPr>
              <a:t>(</a:t>
            </a:r>
            <a:r>
              <a:rPr lang="es-ES" sz="2000" dirty="0" err="1">
                <a:solidFill>
                  <a:schemeClr val="accent4"/>
                </a:solidFill>
              </a:rPr>
              <a:t>Stg</a:t>
            </a:r>
            <a:r>
              <a:rPr lang="es-ES" sz="2000" dirty="0">
                <a:solidFill>
                  <a:schemeClr val="accent4"/>
                </a:solidFill>
              </a:rPr>
              <a:t>. 5:14) "¿Está alguno enfermo entre vosotros? Llame a los </a:t>
            </a:r>
            <a:r>
              <a:rPr lang="es-ES" sz="2000" b="1" i="1" u="sng" dirty="0">
                <a:solidFill>
                  <a:srgbClr val="FF0000"/>
                </a:solidFill>
              </a:rPr>
              <a:t>ancianos</a:t>
            </a:r>
            <a:r>
              <a:rPr lang="es-ES" sz="2000" dirty="0">
                <a:solidFill>
                  <a:schemeClr val="accent4"/>
                </a:solidFill>
              </a:rPr>
              <a:t> de la iglesia, y oren </a:t>
            </a:r>
            <a:r>
              <a:rPr lang="es-ES" sz="2000" dirty="0" smtClean="0">
                <a:solidFill>
                  <a:schemeClr val="accent4"/>
                </a:solidFill>
              </a:rPr>
              <a:t> </a:t>
            </a:r>
          </a:p>
          <a:p>
            <a:r>
              <a:rPr lang="es-ES" sz="2000" dirty="0">
                <a:solidFill>
                  <a:schemeClr val="accent4"/>
                </a:solidFill>
              </a:rPr>
              <a:t> </a:t>
            </a:r>
            <a:r>
              <a:rPr lang="es-ES" sz="2000" dirty="0" smtClean="0">
                <a:solidFill>
                  <a:schemeClr val="accent4"/>
                </a:solidFill>
              </a:rPr>
              <a:t>     por </a:t>
            </a:r>
            <a:r>
              <a:rPr lang="es-ES" sz="2000" dirty="0">
                <a:solidFill>
                  <a:schemeClr val="accent4"/>
                </a:solidFill>
              </a:rPr>
              <a:t>él, ungiéndole con aceite en el nombre del Señor".</a:t>
            </a:r>
          </a:p>
          <a:p>
            <a:pPr marL="342900" indent="-342900">
              <a:buFont typeface="Wingdings" panose="05000000000000000000" pitchFamily="2" charset="2"/>
              <a:buChar char="Ø"/>
            </a:pPr>
            <a:r>
              <a:rPr lang="es-ES" sz="2000" dirty="0" smtClean="0">
                <a:solidFill>
                  <a:schemeClr val="bg1"/>
                </a:solidFill>
              </a:rPr>
              <a:t>El </a:t>
            </a:r>
            <a:r>
              <a:rPr lang="es-ES" sz="2000" dirty="0">
                <a:solidFill>
                  <a:schemeClr val="bg1"/>
                </a:solidFill>
              </a:rPr>
              <a:t>término </a:t>
            </a:r>
            <a:r>
              <a:rPr lang="es-ES" sz="2000" b="1" i="1" u="sng" dirty="0">
                <a:solidFill>
                  <a:srgbClr val="FF0000"/>
                </a:solidFill>
                <a:effectLst>
                  <a:outerShdw blurRad="38100" dist="38100" dir="2700000" algn="tl">
                    <a:srgbClr val="000000">
                      <a:alpha val="43137"/>
                    </a:srgbClr>
                  </a:outerShdw>
                </a:effectLst>
              </a:rPr>
              <a:t>"obispo" </a:t>
            </a:r>
            <a:r>
              <a:rPr lang="es-ES" sz="2000" dirty="0">
                <a:solidFill>
                  <a:schemeClr val="bg1"/>
                </a:solidFill>
              </a:rPr>
              <a:t>sólo es utilizado en singular para describir cómo debían ser éstos: (1 </a:t>
            </a:r>
            <a:r>
              <a:rPr lang="es-ES" sz="2000" dirty="0" smtClean="0">
                <a:solidFill>
                  <a:schemeClr val="bg1"/>
                </a:solidFill>
              </a:rPr>
              <a:t>Ti.3:2; Tit.1:7).</a:t>
            </a:r>
            <a:endParaRPr lang="es-ES" sz="2000" dirty="0">
              <a:solidFill>
                <a:schemeClr val="bg1"/>
              </a:solidFill>
            </a:endParaRPr>
          </a:p>
          <a:p>
            <a:pPr marL="342900" indent="-342900">
              <a:buFont typeface="Wingdings" panose="05000000000000000000" pitchFamily="2" charset="2"/>
              <a:buChar char="Ø"/>
            </a:pPr>
            <a:r>
              <a:rPr lang="es-ES" sz="2000" dirty="0" smtClean="0">
                <a:solidFill>
                  <a:schemeClr val="accent4"/>
                </a:solidFill>
              </a:rPr>
              <a:t>Otros </a:t>
            </a:r>
            <a:r>
              <a:rPr lang="es-ES" sz="2000" dirty="0">
                <a:solidFill>
                  <a:schemeClr val="accent4"/>
                </a:solidFill>
              </a:rPr>
              <a:t>pasajes: Hechos 11:30; 15:6; 1 Tes. 5:12; 1 Tim. 5:17-27; Heb. 13:17; 1 P.5:1-5. </a:t>
            </a:r>
          </a:p>
        </p:txBody>
      </p:sp>
    </p:spTree>
    <p:extLst>
      <p:ext uri="{BB962C8B-B14F-4D97-AF65-F5344CB8AC3E}">
        <p14:creationId xmlns:p14="http://schemas.microsoft.com/office/powerpoint/2010/main" val="384202559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1000"/>
                                        <p:tgtEl>
                                          <p:spTgt spid="6">
                                            <p:txEl>
                                              <p:pRg st="2" end="2"/>
                                            </p:txEl>
                                          </p:spTgt>
                                        </p:tgtEl>
                                      </p:cBhvr>
                                    </p:animEffect>
                                    <p:anim calcmode="lin" valueType="num">
                                      <p:cBhvr>
                                        <p:cTn id="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3" end="3"/>
                                            </p:txEl>
                                          </p:spTgt>
                                        </p:tgtEl>
                                        <p:attrNameLst>
                                          <p:attrName>style.visibility</p:attrName>
                                        </p:attrNameLst>
                                      </p:cBhvr>
                                      <p:to>
                                        <p:strVal val="visible"/>
                                      </p:to>
                                    </p:set>
                                    <p:animEffect transition="in" filter="fade">
                                      <p:cBhvr>
                                        <p:cTn id="14" dur="1000"/>
                                        <p:tgtEl>
                                          <p:spTgt spid="6">
                                            <p:txEl>
                                              <p:pRg st="3" end="3"/>
                                            </p:txEl>
                                          </p:spTgt>
                                        </p:tgtEl>
                                      </p:cBhvr>
                                    </p:animEffect>
                                    <p:anim calcmode="lin" valueType="num">
                                      <p:cBhvr>
                                        <p:cTn id="1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3" end="3"/>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1000"/>
                                        <p:tgtEl>
                                          <p:spTgt spid="6">
                                            <p:txEl>
                                              <p:pRg st="4" end="4"/>
                                            </p:txEl>
                                          </p:spTgt>
                                        </p:tgtEl>
                                      </p:cBhvr>
                                    </p:animEffect>
                                    <p:anim calcmode="lin" valueType="num">
                                      <p:cBhvr>
                                        <p:cTn id="20"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animEffect transition="in" filter="fade">
                                      <p:cBhvr>
                                        <p:cTn id="26" dur="1000"/>
                                        <p:tgtEl>
                                          <p:spTgt spid="6">
                                            <p:txEl>
                                              <p:pRg st="5" end="5"/>
                                            </p:txEl>
                                          </p:spTgt>
                                        </p:tgtEl>
                                      </p:cBhvr>
                                    </p:animEffect>
                                    <p:anim calcmode="lin" valueType="num">
                                      <p:cBhvr>
                                        <p:cTn id="27"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6">
                                            <p:txEl>
                                              <p:pRg st="6" end="6"/>
                                            </p:txEl>
                                          </p:spTgt>
                                        </p:tgtEl>
                                        <p:attrNameLst>
                                          <p:attrName>style.visibility</p:attrName>
                                        </p:attrNameLst>
                                      </p:cBhvr>
                                      <p:to>
                                        <p:strVal val="visible"/>
                                      </p:to>
                                    </p:set>
                                    <p:animEffect transition="in" filter="fade">
                                      <p:cBhvr>
                                        <p:cTn id="33" dur="1000"/>
                                        <p:tgtEl>
                                          <p:spTgt spid="6">
                                            <p:txEl>
                                              <p:pRg st="6" end="6"/>
                                            </p:txEl>
                                          </p:spTgt>
                                        </p:tgtEl>
                                      </p:cBhvr>
                                    </p:animEffect>
                                    <p:anim calcmode="lin" valueType="num">
                                      <p:cBhvr>
                                        <p:cTn id="34"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6">
                                            <p:txEl>
                                              <p:pRg st="7" end="7"/>
                                            </p:txEl>
                                          </p:spTgt>
                                        </p:tgtEl>
                                        <p:attrNameLst>
                                          <p:attrName>style.visibility</p:attrName>
                                        </p:attrNameLst>
                                      </p:cBhvr>
                                      <p:to>
                                        <p:strVal val="visible"/>
                                      </p:to>
                                    </p:set>
                                    <p:animEffect transition="in" filter="fade">
                                      <p:cBhvr>
                                        <p:cTn id="40" dur="1000"/>
                                        <p:tgtEl>
                                          <p:spTgt spid="6">
                                            <p:txEl>
                                              <p:pRg st="7" end="7"/>
                                            </p:txEl>
                                          </p:spTgt>
                                        </p:tgtEl>
                                      </p:cBhvr>
                                    </p:animEffect>
                                    <p:anim calcmode="lin" valueType="num">
                                      <p:cBhvr>
                                        <p:cTn id="41" dur="10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42" dur="1000" fill="hold"/>
                                        <p:tgtEl>
                                          <p:spTgt spid="6">
                                            <p:txEl>
                                              <p:pRg st="7" end="7"/>
                                            </p:txEl>
                                          </p:spTgt>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6">
                                            <p:txEl>
                                              <p:pRg st="8" end="8"/>
                                            </p:txEl>
                                          </p:spTgt>
                                        </p:tgtEl>
                                        <p:attrNameLst>
                                          <p:attrName>style.visibility</p:attrName>
                                        </p:attrNameLst>
                                      </p:cBhvr>
                                      <p:to>
                                        <p:strVal val="visible"/>
                                      </p:to>
                                    </p:set>
                                    <p:animEffect transition="in" filter="fade">
                                      <p:cBhvr>
                                        <p:cTn id="45" dur="1000"/>
                                        <p:tgtEl>
                                          <p:spTgt spid="6">
                                            <p:txEl>
                                              <p:pRg st="8" end="8"/>
                                            </p:txEl>
                                          </p:spTgt>
                                        </p:tgtEl>
                                      </p:cBhvr>
                                    </p:animEffect>
                                    <p:anim calcmode="lin" valueType="num">
                                      <p:cBhvr>
                                        <p:cTn id="46" dur="1000" fill="hold"/>
                                        <p:tgtEl>
                                          <p:spTgt spid="6">
                                            <p:txEl>
                                              <p:pRg st="8" end="8"/>
                                            </p:txEl>
                                          </p:spTgt>
                                        </p:tgtEl>
                                        <p:attrNameLst>
                                          <p:attrName>ppt_x</p:attrName>
                                        </p:attrNameLst>
                                      </p:cBhvr>
                                      <p:tavLst>
                                        <p:tav tm="0">
                                          <p:val>
                                            <p:strVal val="#ppt_x"/>
                                          </p:val>
                                        </p:tav>
                                        <p:tav tm="100000">
                                          <p:val>
                                            <p:strVal val="#ppt_x"/>
                                          </p:val>
                                        </p:tav>
                                      </p:tavLst>
                                    </p:anim>
                                    <p:anim calcmode="lin" valueType="num">
                                      <p:cBhvr>
                                        <p:cTn id="47" dur="1000" fill="hold"/>
                                        <p:tgtEl>
                                          <p:spTgt spid="6">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6">
                                            <p:txEl>
                                              <p:pRg st="9" end="9"/>
                                            </p:txEl>
                                          </p:spTgt>
                                        </p:tgtEl>
                                        <p:attrNameLst>
                                          <p:attrName>style.visibility</p:attrName>
                                        </p:attrNameLst>
                                      </p:cBhvr>
                                      <p:to>
                                        <p:strVal val="visible"/>
                                      </p:to>
                                    </p:set>
                                    <p:animEffect transition="in" filter="fade">
                                      <p:cBhvr>
                                        <p:cTn id="52" dur="1000"/>
                                        <p:tgtEl>
                                          <p:spTgt spid="6">
                                            <p:txEl>
                                              <p:pRg st="9" end="9"/>
                                            </p:txEl>
                                          </p:spTgt>
                                        </p:tgtEl>
                                      </p:cBhvr>
                                    </p:animEffect>
                                    <p:anim calcmode="lin" valueType="num">
                                      <p:cBhvr>
                                        <p:cTn id="53" dur="1000" fill="hold"/>
                                        <p:tgtEl>
                                          <p:spTgt spid="6">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6">
                                            <p:txEl>
                                              <p:pRg st="9" end="9"/>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6">
                                            <p:txEl>
                                              <p:pRg st="10" end="10"/>
                                            </p:txEl>
                                          </p:spTgt>
                                        </p:tgtEl>
                                        <p:attrNameLst>
                                          <p:attrName>style.visibility</p:attrName>
                                        </p:attrNameLst>
                                      </p:cBhvr>
                                      <p:to>
                                        <p:strVal val="visible"/>
                                      </p:to>
                                    </p:set>
                                    <p:animEffect transition="in" filter="fade">
                                      <p:cBhvr>
                                        <p:cTn id="57" dur="1000"/>
                                        <p:tgtEl>
                                          <p:spTgt spid="6">
                                            <p:txEl>
                                              <p:pRg st="10" end="10"/>
                                            </p:txEl>
                                          </p:spTgt>
                                        </p:tgtEl>
                                      </p:cBhvr>
                                    </p:animEffect>
                                    <p:anim calcmode="lin" valueType="num">
                                      <p:cBhvr>
                                        <p:cTn id="58" dur="1000" fill="hold"/>
                                        <p:tgtEl>
                                          <p:spTgt spid="6">
                                            <p:txEl>
                                              <p:pRg st="10" end="10"/>
                                            </p:txEl>
                                          </p:spTgt>
                                        </p:tgtEl>
                                        <p:attrNameLst>
                                          <p:attrName>ppt_x</p:attrName>
                                        </p:attrNameLst>
                                      </p:cBhvr>
                                      <p:tavLst>
                                        <p:tav tm="0">
                                          <p:val>
                                            <p:strVal val="#ppt_x"/>
                                          </p:val>
                                        </p:tav>
                                        <p:tav tm="100000">
                                          <p:val>
                                            <p:strVal val="#ppt_x"/>
                                          </p:val>
                                        </p:tav>
                                      </p:tavLst>
                                    </p:anim>
                                    <p:anim calcmode="lin" valueType="num">
                                      <p:cBhvr>
                                        <p:cTn id="59" dur="1000" fill="hold"/>
                                        <p:tgtEl>
                                          <p:spTgt spid="6">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6">
                                            <p:txEl>
                                              <p:pRg st="11" end="11"/>
                                            </p:txEl>
                                          </p:spTgt>
                                        </p:tgtEl>
                                        <p:attrNameLst>
                                          <p:attrName>style.visibility</p:attrName>
                                        </p:attrNameLst>
                                      </p:cBhvr>
                                      <p:to>
                                        <p:strVal val="visible"/>
                                      </p:to>
                                    </p:set>
                                    <p:animEffect transition="in" filter="fade">
                                      <p:cBhvr>
                                        <p:cTn id="64" dur="1000"/>
                                        <p:tgtEl>
                                          <p:spTgt spid="6">
                                            <p:txEl>
                                              <p:pRg st="11" end="11"/>
                                            </p:txEl>
                                          </p:spTgt>
                                        </p:tgtEl>
                                      </p:cBhvr>
                                    </p:animEffect>
                                    <p:anim calcmode="lin" valueType="num">
                                      <p:cBhvr>
                                        <p:cTn id="65" dur="1000" fill="hold"/>
                                        <p:tgtEl>
                                          <p:spTgt spid="6">
                                            <p:txEl>
                                              <p:pRg st="11" end="11"/>
                                            </p:txEl>
                                          </p:spTgt>
                                        </p:tgtEl>
                                        <p:attrNameLst>
                                          <p:attrName>ppt_x</p:attrName>
                                        </p:attrNameLst>
                                      </p:cBhvr>
                                      <p:tavLst>
                                        <p:tav tm="0">
                                          <p:val>
                                            <p:strVal val="#ppt_x"/>
                                          </p:val>
                                        </p:tav>
                                        <p:tav tm="100000">
                                          <p:val>
                                            <p:strVal val="#ppt_x"/>
                                          </p:val>
                                        </p:tav>
                                      </p:tavLst>
                                    </p:anim>
                                    <p:anim calcmode="lin" valueType="num">
                                      <p:cBhvr>
                                        <p:cTn id="66" dur="1000" fill="hold"/>
                                        <p:tgtEl>
                                          <p:spTgt spid="6">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6">
                                            <p:txEl>
                                              <p:pRg st="12" end="12"/>
                                            </p:txEl>
                                          </p:spTgt>
                                        </p:tgtEl>
                                        <p:attrNameLst>
                                          <p:attrName>style.visibility</p:attrName>
                                        </p:attrNameLst>
                                      </p:cBhvr>
                                      <p:to>
                                        <p:strVal val="visible"/>
                                      </p:to>
                                    </p:set>
                                    <p:animEffect transition="in" filter="fade">
                                      <p:cBhvr>
                                        <p:cTn id="71" dur="1000"/>
                                        <p:tgtEl>
                                          <p:spTgt spid="6">
                                            <p:txEl>
                                              <p:pRg st="12" end="12"/>
                                            </p:txEl>
                                          </p:spTgt>
                                        </p:tgtEl>
                                      </p:cBhvr>
                                    </p:animEffect>
                                    <p:anim calcmode="lin" valueType="num">
                                      <p:cBhvr>
                                        <p:cTn id="72" dur="1000" fill="hold"/>
                                        <p:tgtEl>
                                          <p:spTgt spid="6">
                                            <p:txEl>
                                              <p:pRg st="12" end="12"/>
                                            </p:txEl>
                                          </p:spTgt>
                                        </p:tgtEl>
                                        <p:attrNameLst>
                                          <p:attrName>ppt_x</p:attrName>
                                        </p:attrNameLst>
                                      </p:cBhvr>
                                      <p:tavLst>
                                        <p:tav tm="0">
                                          <p:val>
                                            <p:strVal val="#ppt_x"/>
                                          </p:val>
                                        </p:tav>
                                        <p:tav tm="100000">
                                          <p:val>
                                            <p:strVal val="#ppt_x"/>
                                          </p:val>
                                        </p:tav>
                                      </p:tavLst>
                                    </p:anim>
                                    <p:anim calcmode="lin" valueType="num">
                                      <p:cBhvr>
                                        <p:cTn id="73" dur="1000" fill="hold"/>
                                        <p:tgtEl>
                                          <p:spTgt spid="6">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30880"/>
            <a:ext cx="12192000" cy="6858001"/>
          </a:xfrm>
          <a:prstGeom prst="rect">
            <a:avLst/>
          </a:prstGeom>
        </p:spPr>
      </p:pic>
      <p:sp>
        <p:nvSpPr>
          <p:cNvPr id="7" name="Rectángulo 6"/>
          <p:cNvSpPr/>
          <p:nvPr/>
        </p:nvSpPr>
        <p:spPr>
          <a:xfrm>
            <a:off x="1064963" y="407882"/>
            <a:ext cx="9478180" cy="584775"/>
          </a:xfrm>
          <a:prstGeom prst="rect">
            <a:avLst/>
          </a:prstGeom>
        </p:spPr>
        <p:txBody>
          <a:bodyPr wrap="square">
            <a:spAutoFit/>
          </a:bodyPr>
          <a:lstStyle/>
          <a:p>
            <a:pPr lvl="0"/>
            <a:r>
              <a:rPr lang="es-ES" sz="3200" kern="0" dirty="0" smtClean="0">
                <a:solidFill>
                  <a:srgbClr val="FAFD00"/>
                </a:solidFill>
                <a:effectLst>
                  <a:outerShdw blurRad="38100" dist="38100" dir="2700000" algn="tl">
                    <a:srgbClr val="000000"/>
                  </a:outerShdw>
                </a:effectLst>
                <a:latin typeface="Impact"/>
                <a:ea typeface="+mj-ea"/>
                <a:cs typeface="+mj-cs"/>
              </a:rPr>
              <a:t>5. Ventajas </a:t>
            </a:r>
            <a:r>
              <a:rPr lang="es-ES" sz="3200" kern="0" dirty="0">
                <a:solidFill>
                  <a:srgbClr val="FAFD00"/>
                </a:solidFill>
                <a:effectLst>
                  <a:outerShdw blurRad="38100" dist="38100" dir="2700000" algn="tl">
                    <a:srgbClr val="000000"/>
                  </a:outerShdw>
                </a:effectLst>
                <a:latin typeface="Impact"/>
                <a:ea typeface="+mj-ea"/>
                <a:cs typeface="+mj-cs"/>
              </a:rPr>
              <a:t>del gobierno </a:t>
            </a:r>
            <a:r>
              <a:rPr lang="es-ES" sz="3200" kern="0" dirty="0" smtClean="0">
                <a:solidFill>
                  <a:srgbClr val="FAFD00"/>
                </a:solidFill>
                <a:effectLst>
                  <a:outerShdw blurRad="38100" dist="38100" dir="2700000" algn="tl">
                    <a:srgbClr val="000000"/>
                  </a:outerShdw>
                </a:effectLst>
                <a:latin typeface="Impact"/>
                <a:ea typeface="+mj-ea"/>
                <a:cs typeface="+mj-cs"/>
              </a:rPr>
              <a:t>plural de ancianos</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479475" y="1054273"/>
            <a:ext cx="8039098" cy="2800767"/>
          </a:xfrm>
          <a:prstGeom prst="rect">
            <a:avLst/>
          </a:prstGeom>
        </p:spPr>
        <p:txBody>
          <a:bodyPr wrap="square">
            <a:spAutoFit/>
          </a:bodyPr>
          <a:lstStyle/>
          <a:p>
            <a:r>
              <a:rPr lang="es-ES" sz="3200" b="1" dirty="0" smtClean="0">
                <a:solidFill>
                  <a:schemeClr val="accent4"/>
                </a:solidFill>
              </a:rPr>
              <a:t>Beneficios del </a:t>
            </a:r>
            <a:r>
              <a:rPr lang="es-ES" sz="3200" b="1" dirty="0">
                <a:solidFill>
                  <a:schemeClr val="accent4"/>
                </a:solidFill>
              </a:rPr>
              <a:t>gobierno </a:t>
            </a:r>
            <a:r>
              <a:rPr lang="es-ES" sz="3200" b="1" dirty="0" smtClean="0">
                <a:solidFill>
                  <a:schemeClr val="accent4"/>
                </a:solidFill>
              </a:rPr>
              <a:t>plural:</a:t>
            </a:r>
          </a:p>
          <a:p>
            <a:pPr marL="342900" indent="-342900">
              <a:buAutoNum type="arabicPeriod"/>
            </a:pPr>
            <a:r>
              <a:rPr lang="es-ES" sz="2400" dirty="0" smtClean="0">
                <a:solidFill>
                  <a:schemeClr val="bg1"/>
                </a:solidFill>
              </a:rPr>
              <a:t> </a:t>
            </a:r>
            <a:r>
              <a:rPr lang="es-ES" sz="2400" b="1" dirty="0" smtClean="0">
                <a:solidFill>
                  <a:schemeClr val="accent4">
                    <a:lumMod val="60000"/>
                    <a:lumOff val="40000"/>
                  </a:schemeClr>
                </a:solidFill>
              </a:rPr>
              <a:t>Evita</a:t>
            </a:r>
            <a:r>
              <a:rPr lang="es-ES" sz="2400" dirty="0" smtClean="0">
                <a:solidFill>
                  <a:schemeClr val="bg1"/>
                </a:solidFill>
              </a:rPr>
              <a:t> </a:t>
            </a:r>
            <a:r>
              <a:rPr lang="es-ES" sz="2400" dirty="0">
                <a:solidFill>
                  <a:schemeClr val="bg1"/>
                </a:solidFill>
              </a:rPr>
              <a:t>el "síndrome de Diótrefes" </a:t>
            </a:r>
            <a:endParaRPr lang="es-ES" sz="2400" dirty="0" smtClean="0">
              <a:solidFill>
                <a:schemeClr val="bg1"/>
              </a:solidFill>
            </a:endParaRPr>
          </a:p>
          <a:p>
            <a:pPr marL="342900" indent="-342900">
              <a:buAutoNum type="arabicPeriod"/>
            </a:pPr>
            <a:r>
              <a:rPr lang="es-ES" sz="2400" dirty="0" smtClean="0">
                <a:solidFill>
                  <a:schemeClr val="bg1"/>
                </a:solidFill>
              </a:rPr>
              <a:t> </a:t>
            </a:r>
            <a:r>
              <a:rPr lang="es-ES" sz="2400" b="1" dirty="0" smtClean="0">
                <a:solidFill>
                  <a:schemeClr val="accent4">
                    <a:lumMod val="60000"/>
                    <a:lumOff val="40000"/>
                  </a:schemeClr>
                </a:solidFill>
              </a:rPr>
              <a:t>Estimula</a:t>
            </a:r>
            <a:r>
              <a:rPr lang="es-ES" sz="2400" dirty="0" smtClean="0">
                <a:solidFill>
                  <a:schemeClr val="bg1"/>
                </a:solidFill>
              </a:rPr>
              <a:t> </a:t>
            </a:r>
            <a:r>
              <a:rPr lang="es-ES" sz="2400" dirty="0">
                <a:solidFill>
                  <a:schemeClr val="bg1"/>
                </a:solidFill>
              </a:rPr>
              <a:t>el crecimiento </a:t>
            </a:r>
            <a:r>
              <a:rPr lang="es-ES" sz="2400" dirty="0" smtClean="0">
                <a:solidFill>
                  <a:schemeClr val="bg1"/>
                </a:solidFill>
              </a:rPr>
              <a:t> personal </a:t>
            </a:r>
          </a:p>
          <a:p>
            <a:r>
              <a:rPr lang="es-ES" sz="2400" dirty="0" smtClean="0">
                <a:solidFill>
                  <a:schemeClr val="bg1"/>
                </a:solidFill>
              </a:rPr>
              <a:t>3.   </a:t>
            </a:r>
            <a:r>
              <a:rPr lang="es-ES" sz="2400" b="1" dirty="0" smtClean="0">
                <a:solidFill>
                  <a:schemeClr val="accent4">
                    <a:lumMod val="60000"/>
                    <a:lumOff val="40000"/>
                  </a:schemeClr>
                </a:solidFill>
              </a:rPr>
              <a:t>Comparte</a:t>
            </a:r>
            <a:r>
              <a:rPr lang="es-ES" sz="2400" dirty="0" smtClean="0">
                <a:solidFill>
                  <a:schemeClr val="bg1"/>
                </a:solidFill>
              </a:rPr>
              <a:t> </a:t>
            </a:r>
            <a:r>
              <a:rPr lang="es-ES" sz="2400" dirty="0">
                <a:solidFill>
                  <a:schemeClr val="bg1"/>
                </a:solidFill>
              </a:rPr>
              <a:t>la carga de la dirección de la </a:t>
            </a:r>
            <a:r>
              <a:rPr lang="es-ES" sz="2400" dirty="0" smtClean="0">
                <a:solidFill>
                  <a:schemeClr val="bg1"/>
                </a:solidFill>
              </a:rPr>
              <a:t>congregación </a:t>
            </a:r>
          </a:p>
          <a:p>
            <a:r>
              <a:rPr lang="es-ES" sz="2400" dirty="0" smtClean="0">
                <a:solidFill>
                  <a:schemeClr val="bg1"/>
                </a:solidFill>
              </a:rPr>
              <a:t>4.   </a:t>
            </a:r>
            <a:r>
              <a:rPr lang="es-ES" sz="2400" b="1" dirty="0" smtClean="0">
                <a:solidFill>
                  <a:schemeClr val="accent4">
                    <a:lumMod val="60000"/>
                    <a:lumOff val="40000"/>
                  </a:schemeClr>
                </a:solidFill>
              </a:rPr>
              <a:t>Hace</a:t>
            </a:r>
            <a:r>
              <a:rPr lang="es-ES" sz="2400" dirty="0" smtClean="0">
                <a:solidFill>
                  <a:schemeClr val="bg1"/>
                </a:solidFill>
              </a:rPr>
              <a:t> </a:t>
            </a:r>
            <a:r>
              <a:rPr lang="es-ES" sz="2400" dirty="0">
                <a:solidFill>
                  <a:schemeClr val="bg1"/>
                </a:solidFill>
              </a:rPr>
              <a:t>factible el equilibrio </a:t>
            </a:r>
            <a:endParaRPr lang="es-ES" sz="2400" dirty="0" smtClean="0">
              <a:solidFill>
                <a:schemeClr val="bg1"/>
              </a:solidFill>
            </a:endParaRPr>
          </a:p>
          <a:p>
            <a:r>
              <a:rPr lang="es-ES" sz="2400" dirty="0" smtClean="0">
                <a:solidFill>
                  <a:schemeClr val="bg1"/>
                </a:solidFill>
              </a:rPr>
              <a:t>5.   </a:t>
            </a:r>
            <a:r>
              <a:rPr lang="es-ES" sz="2400" b="1" dirty="0" smtClean="0">
                <a:solidFill>
                  <a:schemeClr val="accent4">
                    <a:lumMod val="60000"/>
                    <a:lumOff val="40000"/>
                  </a:schemeClr>
                </a:solidFill>
              </a:rPr>
              <a:t>Permite</a:t>
            </a:r>
            <a:r>
              <a:rPr lang="es-ES" sz="2400" dirty="0" smtClean="0">
                <a:solidFill>
                  <a:schemeClr val="bg1"/>
                </a:solidFill>
              </a:rPr>
              <a:t> </a:t>
            </a:r>
            <a:r>
              <a:rPr lang="es-ES" sz="2400" dirty="0">
                <a:solidFill>
                  <a:schemeClr val="bg1"/>
                </a:solidFill>
              </a:rPr>
              <a:t>involucrar a </a:t>
            </a:r>
            <a:r>
              <a:rPr lang="es-ES" sz="2400" dirty="0" smtClean="0">
                <a:solidFill>
                  <a:schemeClr val="bg1"/>
                </a:solidFill>
              </a:rPr>
              <a:t>otros </a:t>
            </a:r>
          </a:p>
          <a:p>
            <a:r>
              <a:rPr lang="es-ES" sz="2400" dirty="0" smtClean="0">
                <a:solidFill>
                  <a:schemeClr val="bg1"/>
                </a:solidFill>
              </a:rPr>
              <a:t>6.   </a:t>
            </a:r>
            <a:r>
              <a:rPr lang="es-ES" sz="2400" b="1" dirty="0" smtClean="0">
                <a:solidFill>
                  <a:schemeClr val="accent4">
                    <a:lumMod val="60000"/>
                    <a:lumOff val="40000"/>
                  </a:schemeClr>
                </a:solidFill>
              </a:rPr>
              <a:t>Facilita</a:t>
            </a:r>
            <a:r>
              <a:rPr lang="es-ES" sz="2400" dirty="0" smtClean="0">
                <a:solidFill>
                  <a:schemeClr val="bg1"/>
                </a:solidFill>
              </a:rPr>
              <a:t> </a:t>
            </a:r>
            <a:r>
              <a:rPr lang="es-ES" sz="2400" dirty="0">
                <a:solidFill>
                  <a:schemeClr val="bg1"/>
                </a:solidFill>
              </a:rPr>
              <a:t>la </a:t>
            </a:r>
            <a:r>
              <a:rPr lang="es-ES" sz="2400" dirty="0" smtClean="0">
                <a:solidFill>
                  <a:schemeClr val="bg1"/>
                </a:solidFill>
              </a:rPr>
              <a:t>diversidad </a:t>
            </a:r>
            <a:endParaRPr lang="es-ES" sz="2400" dirty="0">
              <a:solidFill>
                <a:schemeClr val="bg1"/>
              </a:solidFill>
            </a:endParaRPr>
          </a:p>
        </p:txBody>
      </p:sp>
      <p:pic>
        <p:nvPicPr>
          <p:cNvPr id="8" name="Imagen 7"/>
          <p:cNvPicPr>
            <a:picLocks noChangeAspect="1"/>
          </p:cNvPicPr>
          <p:nvPr/>
        </p:nvPicPr>
        <p:blipFill>
          <a:blip r:embed="rId3"/>
          <a:stretch>
            <a:fillRect/>
          </a:stretch>
        </p:blipFill>
        <p:spPr>
          <a:xfrm>
            <a:off x="8582140" y="2520514"/>
            <a:ext cx="3609860" cy="4336973"/>
          </a:xfrm>
          <a:prstGeom prst="rect">
            <a:avLst/>
          </a:prstGeom>
        </p:spPr>
      </p:pic>
    </p:spTree>
    <p:extLst>
      <p:ext uri="{BB962C8B-B14F-4D97-AF65-F5344CB8AC3E}">
        <p14:creationId xmlns:p14="http://schemas.microsoft.com/office/powerpoint/2010/main" val="383076031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1000"/>
                                        <p:tgtEl>
                                          <p:spTgt spid="5">
                                            <p:txEl>
                                              <p:pRg st="2" end="2"/>
                                            </p:txEl>
                                          </p:spTgt>
                                        </p:tgtEl>
                                      </p:cBhvr>
                                    </p:animEffect>
                                    <p:anim calcmode="lin" valueType="num">
                                      <p:cBhvr>
                                        <p:cTn id="14"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1000"/>
                                        <p:tgtEl>
                                          <p:spTgt spid="5">
                                            <p:txEl>
                                              <p:pRg st="3" end="3"/>
                                            </p:txEl>
                                          </p:spTgt>
                                        </p:tgtEl>
                                      </p:cBhvr>
                                    </p:animEffect>
                                    <p:anim calcmode="lin" valueType="num">
                                      <p:cBhvr>
                                        <p:cTn id="21"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fade">
                                      <p:cBhvr>
                                        <p:cTn id="27" dur="1000"/>
                                        <p:tgtEl>
                                          <p:spTgt spid="5">
                                            <p:txEl>
                                              <p:pRg st="4" end="4"/>
                                            </p:txEl>
                                          </p:spTgt>
                                        </p:tgtEl>
                                      </p:cBhvr>
                                    </p:animEffect>
                                    <p:anim calcmode="lin" valueType="num">
                                      <p:cBhvr>
                                        <p:cTn id="28"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5">
                                            <p:txEl>
                                              <p:pRg st="5" end="5"/>
                                            </p:txEl>
                                          </p:spTgt>
                                        </p:tgtEl>
                                        <p:attrNameLst>
                                          <p:attrName>style.visibility</p:attrName>
                                        </p:attrNameLst>
                                      </p:cBhvr>
                                      <p:to>
                                        <p:strVal val="visible"/>
                                      </p:to>
                                    </p:set>
                                    <p:animEffect transition="in" filter="fade">
                                      <p:cBhvr>
                                        <p:cTn id="34" dur="1000"/>
                                        <p:tgtEl>
                                          <p:spTgt spid="5">
                                            <p:txEl>
                                              <p:pRg st="5" end="5"/>
                                            </p:txEl>
                                          </p:spTgt>
                                        </p:tgtEl>
                                      </p:cBhvr>
                                    </p:animEffect>
                                    <p:anim calcmode="lin" valueType="num">
                                      <p:cBhvr>
                                        <p:cTn id="35"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5">
                                            <p:txEl>
                                              <p:pRg st="6" end="6"/>
                                            </p:txEl>
                                          </p:spTgt>
                                        </p:tgtEl>
                                        <p:attrNameLst>
                                          <p:attrName>style.visibility</p:attrName>
                                        </p:attrNameLst>
                                      </p:cBhvr>
                                      <p:to>
                                        <p:strVal val="visible"/>
                                      </p:to>
                                    </p:set>
                                    <p:animEffect transition="in" filter="fade">
                                      <p:cBhvr>
                                        <p:cTn id="41" dur="1000"/>
                                        <p:tgtEl>
                                          <p:spTgt spid="5">
                                            <p:txEl>
                                              <p:pRg st="6" end="6"/>
                                            </p:txEl>
                                          </p:spTgt>
                                        </p:tgtEl>
                                      </p:cBhvr>
                                    </p:animEffect>
                                    <p:anim calcmode="lin" valueType="num">
                                      <p:cBhvr>
                                        <p:cTn id="42"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14689" y="-187287"/>
            <a:ext cx="12192000" cy="6858001"/>
          </a:xfrm>
          <a:prstGeom prst="rect">
            <a:avLst/>
          </a:prstGeom>
        </p:spPr>
      </p:pic>
      <p:sp>
        <p:nvSpPr>
          <p:cNvPr id="7" name="Rectángulo 6"/>
          <p:cNvSpPr/>
          <p:nvPr/>
        </p:nvSpPr>
        <p:spPr>
          <a:xfrm>
            <a:off x="370900" y="365125"/>
            <a:ext cx="10502748" cy="584775"/>
          </a:xfrm>
          <a:prstGeom prst="rect">
            <a:avLst/>
          </a:prstGeom>
        </p:spPr>
        <p:txBody>
          <a:bodyPr wrap="square">
            <a:spAutoFit/>
          </a:bodyPr>
          <a:lstStyle/>
          <a:p>
            <a:pPr lvl="0"/>
            <a:r>
              <a:rPr lang="es-ES" sz="3200" kern="0" dirty="0" smtClean="0">
                <a:solidFill>
                  <a:srgbClr val="FAFD00"/>
                </a:solidFill>
                <a:effectLst>
                  <a:outerShdw blurRad="38100" dist="38100" dir="2700000" algn="tl">
                    <a:srgbClr val="000000"/>
                  </a:outerShdw>
                </a:effectLst>
                <a:latin typeface="Impact"/>
                <a:ea typeface="+mj-ea"/>
                <a:cs typeface="+mj-cs"/>
              </a:rPr>
              <a:t>6. El </a:t>
            </a:r>
            <a:r>
              <a:rPr lang="es-ES" sz="3200" kern="0" dirty="0">
                <a:solidFill>
                  <a:srgbClr val="FAFD00"/>
                </a:solidFill>
                <a:effectLst>
                  <a:outerShdw blurRad="38100" dist="38100" dir="2700000" algn="tl">
                    <a:srgbClr val="000000"/>
                  </a:outerShdw>
                </a:effectLst>
                <a:latin typeface="Impact"/>
                <a:ea typeface="+mj-ea"/>
                <a:cs typeface="+mj-cs"/>
              </a:rPr>
              <a:t>Reconocimiento de  ancianos       ¿</a:t>
            </a:r>
            <a:r>
              <a:rPr lang="es-ES" sz="3200" kern="0" dirty="0" smtClean="0">
                <a:solidFill>
                  <a:srgbClr val="FAFD00"/>
                </a:solidFill>
                <a:effectLst>
                  <a:outerShdw blurRad="38100" dist="38100" dir="2700000" algn="tl">
                    <a:srgbClr val="000000"/>
                  </a:outerShdw>
                </a:effectLst>
                <a:latin typeface="Impact"/>
                <a:ea typeface="+mj-ea"/>
                <a:cs typeface="+mj-cs"/>
              </a:rPr>
              <a:t>ELEGIR  O  RECONOCER?</a:t>
            </a: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116286" y="967598"/>
            <a:ext cx="9213774" cy="1323439"/>
          </a:xfrm>
          <a:prstGeom prst="rect">
            <a:avLst/>
          </a:prstGeom>
        </p:spPr>
        <p:txBody>
          <a:bodyPr wrap="square">
            <a:spAutoFit/>
          </a:bodyPr>
          <a:lstStyle/>
          <a:p>
            <a:pPr marL="342900" indent="-342900">
              <a:buFont typeface="Wingdings" panose="05000000000000000000" pitchFamily="2" charset="2"/>
              <a:buChar char="Ø"/>
            </a:pPr>
            <a:r>
              <a:rPr lang="es-ES" sz="2400" i="1" dirty="0">
                <a:solidFill>
                  <a:schemeClr val="accent4"/>
                </a:solidFill>
              </a:rPr>
              <a:t>No es cuestión de </a:t>
            </a:r>
            <a:r>
              <a:rPr lang="es-ES" sz="3200" b="1" i="1" u="sng" dirty="0">
                <a:solidFill>
                  <a:schemeClr val="accent4"/>
                </a:solidFill>
                <a:effectLst>
                  <a:outerShdw blurRad="38100" dist="38100" dir="2700000" algn="tl">
                    <a:srgbClr val="000000">
                      <a:alpha val="43137"/>
                    </a:srgbClr>
                  </a:outerShdw>
                </a:effectLst>
              </a:rPr>
              <a:t>elegir</a:t>
            </a:r>
            <a:r>
              <a:rPr lang="es-ES" sz="2400" i="1" dirty="0">
                <a:solidFill>
                  <a:schemeClr val="accent4"/>
                </a:solidFill>
              </a:rPr>
              <a:t>, sino de </a:t>
            </a:r>
            <a:r>
              <a:rPr lang="es-ES" sz="3200" b="1" i="1" u="sng" dirty="0">
                <a:solidFill>
                  <a:schemeClr val="accent4">
                    <a:lumMod val="40000"/>
                    <a:lumOff val="60000"/>
                  </a:schemeClr>
                </a:solidFill>
              </a:rPr>
              <a:t>reconocer</a:t>
            </a:r>
            <a:r>
              <a:rPr lang="es-ES" sz="2400" i="1" dirty="0">
                <a:solidFill>
                  <a:schemeClr val="accent4"/>
                </a:solidFill>
              </a:rPr>
              <a:t> lo que Dios está haciendo en la vida de uno o más hermanos</a:t>
            </a:r>
            <a:r>
              <a:rPr lang="es-ES" sz="2400" dirty="0">
                <a:solidFill>
                  <a:schemeClr val="accent4"/>
                </a:solidFill>
              </a:rPr>
              <a:t>. </a:t>
            </a:r>
            <a:r>
              <a:rPr lang="es-ES" sz="2400" dirty="0">
                <a:solidFill>
                  <a:schemeClr val="bg1"/>
                </a:solidFill>
              </a:rPr>
              <a:t>Leímos en Hechos 20:28: “...el Espíritu Santo os ha puesto por obispos”. </a:t>
            </a:r>
          </a:p>
        </p:txBody>
      </p:sp>
      <p:sp>
        <p:nvSpPr>
          <p:cNvPr id="8" name="Rectángulo 7"/>
          <p:cNvSpPr/>
          <p:nvPr/>
        </p:nvSpPr>
        <p:spPr>
          <a:xfrm>
            <a:off x="1116286" y="2167927"/>
            <a:ext cx="10557832" cy="3416320"/>
          </a:xfrm>
          <a:prstGeom prst="rect">
            <a:avLst/>
          </a:prstGeom>
        </p:spPr>
        <p:txBody>
          <a:bodyPr wrap="square">
            <a:spAutoFit/>
          </a:bodyPr>
          <a:lstStyle/>
          <a:p>
            <a:pPr marL="342900" indent="-342900">
              <a:buFont typeface="Wingdings" panose="05000000000000000000" pitchFamily="2" charset="2"/>
              <a:buChar char="Ø"/>
            </a:pPr>
            <a:r>
              <a:rPr lang="es-ES" sz="2400" i="1" dirty="0">
                <a:solidFill>
                  <a:schemeClr val="bg1"/>
                </a:solidFill>
              </a:rPr>
              <a:t>Siendo que el gobierno de la asamblea no es democrático (el hombre elige) sino teocrático es decir que Dios lo elige, </a:t>
            </a:r>
            <a:endParaRPr lang="es-ES" sz="2400" i="1" dirty="0" smtClean="0">
              <a:solidFill>
                <a:schemeClr val="bg1"/>
              </a:solidFill>
            </a:endParaRPr>
          </a:p>
          <a:p>
            <a:pPr marL="342900" indent="-342900">
              <a:buFont typeface="Wingdings" panose="05000000000000000000" pitchFamily="2" charset="2"/>
              <a:buChar char="Ø"/>
            </a:pPr>
            <a:endParaRPr lang="es-ES" sz="2400" i="1" dirty="0" smtClean="0">
              <a:solidFill>
                <a:schemeClr val="bg1"/>
              </a:solidFill>
            </a:endParaRPr>
          </a:p>
          <a:p>
            <a:pPr marL="342900" indent="-342900">
              <a:buFont typeface="Wingdings" panose="05000000000000000000" pitchFamily="2" charset="2"/>
              <a:buChar char="Ø"/>
            </a:pPr>
            <a:r>
              <a:rPr lang="es-ES" sz="2400" b="1" i="1" dirty="0" smtClean="0">
                <a:solidFill>
                  <a:schemeClr val="accent4"/>
                </a:solidFill>
              </a:rPr>
              <a:t>La </a:t>
            </a:r>
            <a:r>
              <a:rPr lang="es-ES" sz="2400" b="1" i="1" dirty="0">
                <a:solidFill>
                  <a:schemeClr val="accent4"/>
                </a:solidFill>
              </a:rPr>
              <a:t>congregación</a:t>
            </a:r>
            <a:r>
              <a:rPr lang="es-ES" sz="2400" b="1" i="1" dirty="0" smtClean="0">
                <a:solidFill>
                  <a:schemeClr val="accent4"/>
                </a:solidFill>
              </a:rPr>
              <a:t>:</a:t>
            </a:r>
          </a:p>
          <a:p>
            <a:endParaRPr lang="es-ES" sz="2400" i="1" dirty="0">
              <a:solidFill>
                <a:schemeClr val="bg1"/>
              </a:solidFill>
            </a:endParaRPr>
          </a:p>
          <a:p>
            <a:r>
              <a:rPr lang="es-ES" sz="2400" dirty="0" smtClean="0">
                <a:solidFill>
                  <a:schemeClr val="bg1"/>
                </a:solidFill>
              </a:rPr>
              <a:t>1. </a:t>
            </a:r>
            <a:r>
              <a:rPr lang="es-ES" sz="2400" dirty="0" smtClean="0">
                <a:solidFill>
                  <a:schemeClr val="accent4">
                    <a:lumMod val="20000"/>
                    <a:lumOff val="80000"/>
                  </a:schemeClr>
                </a:solidFill>
              </a:rPr>
              <a:t> </a:t>
            </a:r>
            <a:r>
              <a:rPr lang="es-ES" sz="2400" b="1" i="1" u="sng" dirty="0" smtClean="0">
                <a:solidFill>
                  <a:schemeClr val="accent4">
                    <a:lumMod val="20000"/>
                    <a:lumOff val="80000"/>
                  </a:schemeClr>
                </a:solidFill>
                <a:effectLst>
                  <a:outerShdw blurRad="38100" dist="38100" dir="2700000" algn="tl">
                    <a:srgbClr val="000000">
                      <a:alpha val="43137"/>
                    </a:srgbClr>
                  </a:outerShdw>
                </a:effectLst>
              </a:rPr>
              <a:t>Depende</a:t>
            </a:r>
            <a:r>
              <a:rPr lang="es-ES" sz="2400" dirty="0" smtClean="0">
                <a:solidFill>
                  <a:schemeClr val="accent4">
                    <a:lumMod val="20000"/>
                    <a:lumOff val="80000"/>
                  </a:schemeClr>
                </a:solidFill>
              </a:rPr>
              <a:t> </a:t>
            </a:r>
            <a:r>
              <a:rPr lang="es-ES" sz="2400" dirty="0">
                <a:solidFill>
                  <a:schemeClr val="bg1"/>
                </a:solidFill>
              </a:rPr>
              <a:t>totalmente de Dios en </a:t>
            </a:r>
            <a:r>
              <a:rPr lang="es-ES" sz="2400" dirty="0" smtClean="0">
                <a:solidFill>
                  <a:schemeClr val="bg1"/>
                </a:solidFill>
              </a:rPr>
              <a:t>oración</a:t>
            </a:r>
            <a:endParaRPr lang="es-ES" sz="2400" dirty="0">
              <a:solidFill>
                <a:schemeClr val="bg1"/>
              </a:solidFill>
            </a:endParaRPr>
          </a:p>
          <a:p>
            <a:r>
              <a:rPr lang="es-ES" sz="2400" dirty="0" smtClean="0">
                <a:solidFill>
                  <a:schemeClr val="bg1"/>
                </a:solidFill>
              </a:rPr>
              <a:t>2.  </a:t>
            </a:r>
            <a:r>
              <a:rPr lang="es-ES" sz="2400" b="1" i="1" u="sng" dirty="0" smtClean="0">
                <a:solidFill>
                  <a:schemeClr val="accent4">
                    <a:lumMod val="20000"/>
                    <a:lumOff val="80000"/>
                  </a:schemeClr>
                </a:solidFill>
                <a:effectLst>
                  <a:outerShdw blurRad="38100" dist="38100" dir="2700000" algn="tl">
                    <a:srgbClr val="000000">
                      <a:alpha val="43137"/>
                    </a:srgbClr>
                  </a:outerShdw>
                </a:effectLst>
              </a:rPr>
              <a:t>Busca</a:t>
            </a:r>
            <a:r>
              <a:rPr lang="es-ES" sz="2400" dirty="0" smtClean="0">
                <a:solidFill>
                  <a:schemeClr val="bg1"/>
                </a:solidFill>
              </a:rPr>
              <a:t> </a:t>
            </a:r>
            <a:r>
              <a:rPr lang="es-ES" sz="2400" dirty="0">
                <a:solidFill>
                  <a:schemeClr val="bg1"/>
                </a:solidFill>
              </a:rPr>
              <a:t>la guía del Espíritu Santo </a:t>
            </a:r>
          </a:p>
          <a:p>
            <a:r>
              <a:rPr lang="es-ES" sz="2400" dirty="0" smtClean="0">
                <a:solidFill>
                  <a:schemeClr val="bg1"/>
                </a:solidFill>
              </a:rPr>
              <a:t>3.  </a:t>
            </a:r>
            <a:r>
              <a:rPr lang="es-ES" sz="2400" b="1" i="1" u="sng" dirty="0" smtClean="0">
                <a:solidFill>
                  <a:schemeClr val="accent4">
                    <a:lumMod val="20000"/>
                    <a:lumOff val="80000"/>
                  </a:schemeClr>
                </a:solidFill>
              </a:rPr>
              <a:t>Verifica</a:t>
            </a:r>
            <a:r>
              <a:rPr lang="es-ES" sz="2400" dirty="0" smtClean="0">
                <a:solidFill>
                  <a:schemeClr val="accent4">
                    <a:lumMod val="20000"/>
                    <a:lumOff val="80000"/>
                  </a:schemeClr>
                </a:solidFill>
              </a:rPr>
              <a:t> </a:t>
            </a:r>
            <a:r>
              <a:rPr lang="es-ES" sz="2400" dirty="0">
                <a:solidFill>
                  <a:schemeClr val="bg1"/>
                </a:solidFill>
              </a:rPr>
              <a:t>a la luz de la palabra si él o ellos cumplen las </a:t>
            </a:r>
            <a:r>
              <a:rPr lang="es-ES" sz="2400" dirty="0" smtClean="0">
                <a:solidFill>
                  <a:schemeClr val="bg1"/>
                </a:solidFill>
              </a:rPr>
              <a:t>cualidades </a:t>
            </a:r>
            <a:r>
              <a:rPr lang="es-ES" sz="2400" dirty="0">
                <a:solidFill>
                  <a:schemeClr val="bg1"/>
                </a:solidFill>
              </a:rPr>
              <a:t>de un </a:t>
            </a:r>
            <a:r>
              <a:rPr lang="es-ES" sz="2400" dirty="0" smtClean="0">
                <a:solidFill>
                  <a:schemeClr val="bg1"/>
                </a:solidFill>
              </a:rPr>
              <a:t>anciano </a:t>
            </a:r>
            <a:endParaRPr lang="es-ES" sz="2400" dirty="0">
              <a:solidFill>
                <a:schemeClr val="bg1"/>
              </a:solidFill>
            </a:endParaRPr>
          </a:p>
          <a:p>
            <a:r>
              <a:rPr lang="es-ES" sz="2400" dirty="0" smtClean="0">
                <a:solidFill>
                  <a:schemeClr val="bg1"/>
                </a:solidFill>
              </a:rPr>
              <a:t>4.  </a:t>
            </a:r>
            <a:r>
              <a:rPr lang="es-ES" sz="2400" b="1" i="1" u="sng" dirty="0" smtClean="0">
                <a:solidFill>
                  <a:schemeClr val="accent4">
                    <a:lumMod val="20000"/>
                    <a:lumOff val="80000"/>
                  </a:schemeClr>
                </a:solidFill>
                <a:effectLst>
                  <a:outerShdw blurRad="38100" dist="38100" dir="2700000" algn="tl">
                    <a:srgbClr val="000000">
                      <a:alpha val="43137"/>
                    </a:srgbClr>
                  </a:outerShdw>
                </a:effectLst>
              </a:rPr>
              <a:t>Reconoce</a:t>
            </a:r>
            <a:r>
              <a:rPr lang="es-ES" sz="2400" dirty="0" smtClean="0">
                <a:solidFill>
                  <a:schemeClr val="bg1"/>
                </a:solidFill>
              </a:rPr>
              <a:t> </a:t>
            </a:r>
            <a:r>
              <a:rPr lang="es-ES" sz="2400" dirty="0">
                <a:solidFill>
                  <a:schemeClr val="bg1"/>
                </a:solidFill>
              </a:rPr>
              <a:t>a quién Dios está usando en tal ministerio.</a:t>
            </a:r>
          </a:p>
        </p:txBody>
      </p:sp>
    </p:spTree>
    <p:extLst>
      <p:ext uri="{BB962C8B-B14F-4D97-AF65-F5344CB8AC3E}">
        <p14:creationId xmlns:p14="http://schemas.microsoft.com/office/powerpoint/2010/main" val="50679351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Effect transition="in" filter="fade">
                                      <p:cBhvr>
                                        <p:cTn id="25" dur="1000"/>
                                        <p:tgtEl>
                                          <p:spTgt spid="8">
                                            <p:txEl>
                                              <p:pRg st="4" end="4"/>
                                            </p:txEl>
                                          </p:spTgt>
                                        </p:tgtEl>
                                      </p:cBhvr>
                                    </p:animEffect>
                                    <p:anim calcmode="lin" valueType="num">
                                      <p:cBhvr>
                                        <p:cTn id="26"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 calcmode="lin" valueType="num">
                                      <p:cBhvr additive="base">
                                        <p:cTn id="32"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8">
                                            <p:txEl>
                                              <p:pRg st="6" end="6"/>
                                            </p:txEl>
                                          </p:spTgt>
                                        </p:tgtEl>
                                        <p:attrNameLst>
                                          <p:attrName>style.visibility</p:attrName>
                                        </p:attrNameLst>
                                      </p:cBhvr>
                                      <p:to>
                                        <p:strVal val="visible"/>
                                      </p:to>
                                    </p:set>
                                    <p:animEffect transition="in" filter="fade">
                                      <p:cBhvr>
                                        <p:cTn id="38" dur="1000"/>
                                        <p:tgtEl>
                                          <p:spTgt spid="8">
                                            <p:txEl>
                                              <p:pRg st="6" end="6"/>
                                            </p:txEl>
                                          </p:spTgt>
                                        </p:tgtEl>
                                      </p:cBhvr>
                                    </p:animEffect>
                                    <p:anim calcmode="lin" valueType="num">
                                      <p:cBhvr>
                                        <p:cTn id="39" dur="1000" fill="hold"/>
                                        <p:tgtEl>
                                          <p:spTgt spid="8">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8">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8">
                                            <p:txEl>
                                              <p:pRg st="7" end="7"/>
                                            </p:txEl>
                                          </p:spTgt>
                                        </p:tgtEl>
                                        <p:attrNameLst>
                                          <p:attrName>style.visibility</p:attrName>
                                        </p:attrNameLst>
                                      </p:cBhvr>
                                      <p:to>
                                        <p:strVal val="visible"/>
                                      </p:to>
                                    </p:set>
                                    <p:animEffect transition="in" filter="fade">
                                      <p:cBhvr>
                                        <p:cTn id="45" dur="1000"/>
                                        <p:tgtEl>
                                          <p:spTgt spid="8">
                                            <p:txEl>
                                              <p:pRg st="7" end="7"/>
                                            </p:txEl>
                                          </p:spTgt>
                                        </p:tgtEl>
                                      </p:cBhvr>
                                    </p:animEffect>
                                    <p:anim calcmode="lin" valueType="num">
                                      <p:cBhvr>
                                        <p:cTn id="46"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47" dur="1000" fill="hold"/>
                                        <p:tgtEl>
                                          <p:spTgt spid="8">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27554"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smtClean="0">
                <a:solidFill>
                  <a:srgbClr val="FAFD00"/>
                </a:solidFill>
                <a:effectLst>
                  <a:outerShdw blurRad="38100" dist="38100" dir="2700000" algn="tl">
                    <a:srgbClr val="000000"/>
                  </a:outerShdw>
                </a:effectLst>
                <a:latin typeface="Impact"/>
                <a:ea typeface="+mj-ea"/>
                <a:cs typeface="+mj-cs"/>
              </a:rPr>
              <a:t>7. Cualidades de los </a:t>
            </a:r>
            <a:r>
              <a:rPr lang="es-ES" sz="3200" kern="0" dirty="0">
                <a:solidFill>
                  <a:srgbClr val="FAFD00"/>
                </a:solidFill>
                <a:effectLst>
                  <a:outerShdw blurRad="38100" dist="38100" dir="2700000" algn="tl">
                    <a:srgbClr val="000000"/>
                  </a:outerShdw>
                </a:effectLst>
                <a:latin typeface="Impact"/>
                <a:ea typeface="+mj-ea"/>
                <a:cs typeface="+mj-cs"/>
              </a:rPr>
              <a:t>Ancianos </a:t>
            </a:r>
            <a:r>
              <a:rPr lang="es-ES" sz="3200" kern="0" dirty="0" smtClean="0">
                <a:solidFill>
                  <a:srgbClr val="FAFD00"/>
                </a:solidFill>
                <a:effectLst>
                  <a:outerShdw blurRad="38100" dist="38100" dir="2700000" algn="tl">
                    <a:srgbClr val="000000"/>
                  </a:outerShdw>
                </a:effectLst>
                <a:latin typeface="Impact"/>
                <a:ea typeface="+mj-ea"/>
                <a:cs typeface="+mj-cs"/>
              </a:rPr>
              <a:t>   1 </a:t>
            </a:r>
            <a:r>
              <a:rPr lang="es-ES" sz="3200" kern="0" dirty="0">
                <a:solidFill>
                  <a:srgbClr val="FAFD00"/>
                </a:solidFill>
                <a:effectLst>
                  <a:outerShdw blurRad="38100" dist="38100" dir="2700000" algn="tl">
                    <a:srgbClr val="000000"/>
                  </a:outerShdw>
                </a:effectLst>
                <a:latin typeface="Impact"/>
                <a:ea typeface="+mj-ea"/>
                <a:cs typeface="+mj-cs"/>
              </a:rPr>
              <a:t>Timoteo </a:t>
            </a:r>
            <a:r>
              <a:rPr lang="es-ES" sz="3200" kern="0" dirty="0" smtClean="0">
                <a:solidFill>
                  <a:srgbClr val="FAFD00"/>
                </a:solidFill>
                <a:effectLst>
                  <a:outerShdw blurRad="38100" dist="38100" dir="2700000" algn="tl">
                    <a:srgbClr val="000000"/>
                  </a:outerShdw>
                </a:effectLst>
                <a:latin typeface="Impact"/>
                <a:ea typeface="+mj-ea"/>
                <a:cs typeface="+mj-cs"/>
              </a:rPr>
              <a:t>3:2;</a:t>
            </a:r>
            <a:r>
              <a:rPr lang="es-ES" sz="3200" dirty="0">
                <a:latin typeface="Calibri" panose="020F0502020204030204" pitchFamily="34" charset="0"/>
                <a:ea typeface="Calibri" panose="020F0502020204030204" pitchFamily="34" charset="0"/>
                <a:cs typeface="Times New Roman" panose="02020603050405020304" pitchFamily="18" charset="0"/>
              </a:rPr>
              <a:t> </a:t>
            </a:r>
            <a:r>
              <a:rPr lang="es-ES" sz="3200" dirty="0">
                <a:solidFill>
                  <a:srgbClr val="FFFF00"/>
                </a:solidFill>
                <a:latin typeface="Impact" panose="020B0806030902050204" pitchFamily="34" charset="0"/>
                <a:ea typeface="Calibri" panose="020F0502020204030204" pitchFamily="34" charset="0"/>
                <a:cs typeface="Times New Roman" panose="02020603050405020304" pitchFamily="18" charset="0"/>
              </a:rPr>
              <a:t>Tito 1:6.7</a:t>
            </a:r>
            <a:r>
              <a:rPr lang="es-ES" sz="3200" kern="0" dirty="0" smtClean="0">
                <a:solidFill>
                  <a:srgbClr val="FFFF00"/>
                </a:solidFill>
                <a:effectLst>
                  <a:outerShdw blurRad="38100" dist="38100" dir="2700000" algn="tl">
                    <a:srgbClr val="000000"/>
                  </a:outerShdw>
                </a:effectLst>
                <a:latin typeface="Impact" panose="020B0806030902050204" pitchFamily="34" charset="0"/>
                <a:ea typeface="+mj-ea"/>
                <a:cs typeface="+mj-cs"/>
              </a:rPr>
              <a:t> </a:t>
            </a:r>
            <a:r>
              <a:rPr lang="es-ES" sz="3200" kern="0" dirty="0">
                <a:solidFill>
                  <a:srgbClr val="FAFD00"/>
                </a:solidFill>
                <a:effectLst>
                  <a:outerShdw blurRad="38100" dist="38100" dir="2700000" algn="tl">
                    <a:srgbClr val="000000"/>
                  </a:outerShdw>
                </a:effectLst>
                <a:latin typeface="Impact"/>
                <a:ea typeface="+mj-ea"/>
                <a:cs typeface="+mj-cs"/>
              </a:rPr>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8" name="Rectángulo 7"/>
          <p:cNvSpPr/>
          <p:nvPr/>
        </p:nvSpPr>
        <p:spPr>
          <a:xfrm>
            <a:off x="1172837" y="977813"/>
            <a:ext cx="9808685" cy="3693319"/>
          </a:xfrm>
          <a:prstGeom prst="rect">
            <a:avLst/>
          </a:prstGeom>
        </p:spPr>
        <p:txBody>
          <a:bodyPr wrap="square">
            <a:spAutoFit/>
          </a:bodyPr>
          <a:lstStyle/>
          <a:p>
            <a:pPr marL="342900" marR="0" lvl="0" indent="-342900" defTabSz="762000" eaLnBrk="0" fontAlgn="base" latinLnBrk="0" hangingPunct="0">
              <a:lnSpc>
                <a:spcPct val="100000"/>
              </a:lnSpc>
              <a:spcBef>
                <a:spcPct val="0"/>
              </a:spcBef>
              <a:spcAft>
                <a:spcPct val="0"/>
              </a:spcAft>
              <a:buClrTx/>
              <a:buSzPct val="100000"/>
              <a:buFontTx/>
              <a:buNone/>
              <a:tabLst/>
              <a:defRPr/>
            </a:pPr>
            <a:r>
              <a:rPr kumimoji="0" lang="es-ES_tradnl" sz="2800" b="1" i="0" u="none" strike="noStrike" kern="0" cap="none" spc="0" normalizeH="0" baseline="0" noProof="0" dirty="0" smtClean="0">
                <a:ln>
                  <a:noFill/>
                </a:ln>
                <a:solidFill>
                  <a:srgbClr val="FDE3BA"/>
                </a:solidFill>
                <a:effectLst>
                  <a:outerShdw blurRad="38100" dist="38100" dir="2700000" algn="tl">
                    <a:srgbClr val="000000"/>
                  </a:outerShdw>
                </a:effectLst>
                <a:uLnTx/>
                <a:uFillTx/>
                <a:latin typeface="Arial"/>
              </a:rPr>
              <a:t>1. Irreprensible</a:t>
            </a:r>
            <a:r>
              <a:rPr kumimoji="0" lang="es-ES_tradnl" sz="2800" b="1" i="0" u="none" strike="noStrike" kern="0" cap="none" spc="0" normalizeH="0" baseline="0" noProof="0" dirty="0">
                <a:ln>
                  <a:noFill/>
                </a:ln>
                <a:solidFill>
                  <a:srgbClr val="FDE3BA"/>
                </a:solidFill>
                <a:effectLst>
                  <a:outerShdw blurRad="38100" dist="38100" dir="2700000" algn="tl">
                    <a:srgbClr val="000000"/>
                  </a:outerShdw>
                </a:effectLst>
                <a:uLnTx/>
                <a:uFillTx/>
                <a:latin typeface="Arial"/>
              </a:rPr>
              <a:t>:</a:t>
            </a:r>
          </a:p>
          <a:p>
            <a:pPr marL="342900" marR="0" lvl="0" indent="-342900" defTabSz="762000" eaLnBrk="0" fontAlgn="base" latinLnBrk="0" hangingPunct="0">
              <a:lnSpc>
                <a:spcPct val="100000"/>
              </a:lnSpc>
              <a:spcBef>
                <a:spcPct val="0"/>
              </a:spcBef>
              <a:spcAft>
                <a:spcPct val="0"/>
              </a:spcAft>
              <a:buClrTx/>
              <a:buSzPct val="100000"/>
              <a:buFontTx/>
              <a:buNone/>
              <a:tabLst/>
              <a:defRPr/>
            </a:pPr>
            <a:r>
              <a:rPr kumimoji="0" lang="es-EC"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rPr>
              <a:t>     </a:t>
            </a:r>
            <a:r>
              <a:rPr kumimoji="0" lang="es-EC" sz="2400" b="1" i="0" u="none" strike="noStrike" kern="0" cap="none" spc="0" normalizeH="0" baseline="0" noProof="0" dirty="0" err="1" smtClean="0">
                <a:ln>
                  <a:noFill/>
                </a:ln>
                <a:solidFill>
                  <a:srgbClr val="FFFFFF"/>
                </a:solidFill>
                <a:effectLst>
                  <a:outerShdw blurRad="38100" dist="38100" dir="2700000" algn="tl">
                    <a:srgbClr val="000000"/>
                  </a:outerShdw>
                </a:effectLst>
                <a:uLnTx/>
                <a:uFillTx/>
              </a:rPr>
              <a:t>anepilemptos</a:t>
            </a:r>
            <a:r>
              <a:rPr kumimoji="0" lang="es-EC"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rPr>
              <a:t>  </a:t>
            </a:r>
            <a:r>
              <a:rPr kumimoji="0" lang="es-EC" sz="2400" b="1" i="0" u="none" strike="noStrike" kern="0" cap="none" spc="0" normalizeH="0" baseline="0" noProof="0" dirty="0" err="1">
                <a:ln>
                  <a:noFill/>
                </a:ln>
                <a:solidFill>
                  <a:srgbClr val="FFFFFF"/>
                </a:solidFill>
                <a:effectLst>
                  <a:outerShdw blurRad="38100" dist="38100" dir="2700000" algn="tl">
                    <a:srgbClr val="000000"/>
                  </a:outerShdw>
                </a:effectLst>
                <a:uLnTx/>
                <a:uFillTx/>
              </a:rPr>
              <a:t>lit</a:t>
            </a:r>
            <a:r>
              <a:rPr kumimoji="0" lang="es-EC" sz="2400" b="1" i="0" u="none" strike="noStrike" kern="0" cap="none" spc="0" normalizeH="0" baseline="0" noProof="0" dirty="0" err="1" smtClean="0">
                <a:ln>
                  <a:noFill/>
                </a:ln>
                <a:solidFill>
                  <a:srgbClr val="FFFFFF"/>
                </a:solidFill>
                <a:effectLst>
                  <a:outerShdw blurRad="38100" dist="38100" dir="2700000" algn="tl">
                    <a:srgbClr val="000000"/>
                  </a:outerShdw>
                </a:effectLst>
                <a:uLnTx/>
                <a:uFillTx/>
              </a:rPr>
              <a:t>.</a:t>
            </a:r>
            <a:r>
              <a:rPr kumimoji="0" lang="es-EC"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rPr>
              <a:t>: (que no puede ser tomado; o asirse de). </a:t>
            </a:r>
          </a:p>
          <a:p>
            <a:pPr marL="342900" lvl="0" indent="-342900" defTabSz="762000" eaLnBrk="0" fontAlgn="base" hangingPunct="0">
              <a:spcBef>
                <a:spcPct val="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rPr>
              <a:t>No </a:t>
            </a:r>
            <a:r>
              <a:rPr lang="es-ES" sz="2400" b="1" kern="0" dirty="0">
                <a:solidFill>
                  <a:srgbClr val="FFFFFF"/>
                </a:solidFill>
                <a:effectLst>
                  <a:outerShdw blurRad="38100" dist="38100" dir="2700000" algn="tl">
                    <a:srgbClr val="000000"/>
                  </a:outerShdw>
                </a:effectLst>
              </a:rPr>
              <a:t>dar motivo a nadie para que pueda atacarle Hechos 16:2. </a:t>
            </a:r>
          </a:p>
          <a:p>
            <a:pPr marL="342900" lvl="0" indent="-342900" defTabSz="762000" eaLnBrk="0" fontAlgn="base" hangingPunct="0">
              <a:spcBef>
                <a:spcPct val="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rPr>
              <a:t>No </a:t>
            </a:r>
            <a:r>
              <a:rPr lang="es-ES" sz="2400" b="1" kern="0" dirty="0">
                <a:solidFill>
                  <a:srgbClr val="FFFFFF"/>
                </a:solidFill>
                <a:effectLst>
                  <a:outerShdw blurRad="38100" dist="38100" dir="2700000" algn="tl">
                    <a:srgbClr val="000000"/>
                  </a:outerShdw>
                </a:effectLst>
              </a:rPr>
              <a:t>es caer bien a todo el mundo. Jn.7:7. </a:t>
            </a:r>
          </a:p>
          <a:p>
            <a:pPr marL="342900" lvl="0" indent="-342900" defTabSz="762000" eaLnBrk="0" fontAlgn="base" hangingPunct="0">
              <a:spcBef>
                <a:spcPct val="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rPr>
              <a:t>Debe </a:t>
            </a:r>
            <a:r>
              <a:rPr lang="es-ES" sz="2400" b="1" kern="0" dirty="0">
                <a:solidFill>
                  <a:srgbClr val="FFFFFF"/>
                </a:solidFill>
                <a:effectLst>
                  <a:outerShdw blurRad="38100" dist="38100" dir="2700000" algn="tl">
                    <a:srgbClr val="000000"/>
                  </a:outerShdw>
                </a:effectLst>
              </a:rPr>
              <a:t>ser sin reproche, tanto en su hogar como fuera del </a:t>
            </a:r>
            <a:r>
              <a:rPr lang="es-ES" sz="2400" b="1" kern="0" dirty="0" smtClean="0">
                <a:solidFill>
                  <a:srgbClr val="FFFFFF"/>
                </a:solidFill>
                <a:effectLst>
                  <a:outerShdw blurRad="38100" dist="38100" dir="2700000" algn="tl">
                    <a:srgbClr val="000000"/>
                  </a:outerShdw>
                </a:effectLst>
              </a:rPr>
              <a:t>hogar.</a:t>
            </a:r>
            <a:endParaRPr lang="es-ES" sz="2400" b="1" kern="0" dirty="0">
              <a:solidFill>
                <a:srgbClr val="FFFFFF"/>
              </a:solidFill>
              <a:effectLst>
                <a:outerShdw blurRad="38100" dist="38100" dir="2700000" algn="tl">
                  <a:srgbClr val="000000"/>
                </a:outerShdw>
              </a:effectLst>
            </a:endParaRPr>
          </a:p>
          <a:p>
            <a:pPr marL="342900" lvl="0" indent="-342900" defTabSz="762000" eaLnBrk="0" fontAlgn="base" hangingPunct="0">
              <a:spcBef>
                <a:spcPct val="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rPr>
              <a:t>No </a:t>
            </a:r>
            <a:r>
              <a:rPr lang="es-ES" sz="2400" b="1" kern="0" dirty="0">
                <a:solidFill>
                  <a:srgbClr val="FFFFFF"/>
                </a:solidFill>
                <a:effectLst>
                  <a:outerShdw blurRad="38100" dist="38100" dir="2700000" algn="tl">
                    <a:srgbClr val="000000"/>
                  </a:outerShdw>
                </a:effectLst>
              </a:rPr>
              <a:t>significa que tiene que ser sin </a:t>
            </a:r>
            <a:r>
              <a:rPr lang="es-ES" sz="2400" b="1" kern="0" dirty="0" smtClean="0">
                <a:solidFill>
                  <a:srgbClr val="FFFFFF"/>
                </a:solidFill>
                <a:effectLst>
                  <a:outerShdw blurRad="38100" dist="38100" dir="2700000" algn="tl">
                    <a:srgbClr val="000000"/>
                  </a:outerShdw>
                </a:effectLst>
              </a:rPr>
              <a:t>pecado</a:t>
            </a:r>
          </a:p>
          <a:p>
            <a:pPr marL="342900" lvl="0" indent="-342900" defTabSz="762000" eaLnBrk="0" fontAlgn="base" hangingPunct="0">
              <a:spcBef>
                <a:spcPct val="0"/>
              </a:spcBef>
              <a:spcAft>
                <a:spcPct val="0"/>
              </a:spcAft>
              <a:buSzPct val="100000"/>
              <a:buFont typeface="Wingdings" panose="05000000000000000000" pitchFamily="2" charset="2"/>
              <a:buChar char="Ø"/>
              <a:defRPr/>
            </a:pPr>
            <a:r>
              <a:rPr kumimoji="0" lang="es-EC"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rPr>
              <a:t>Estar </a:t>
            </a:r>
            <a:r>
              <a:rPr kumimoji="0" lang="es-EC" sz="2400" b="1" i="0" u="none" strike="noStrike" kern="0" cap="none" spc="0" normalizeH="0" baseline="0" noProof="0" dirty="0">
                <a:ln>
                  <a:noFill/>
                </a:ln>
                <a:solidFill>
                  <a:srgbClr val="FFFFFF"/>
                </a:solidFill>
                <a:effectLst>
                  <a:outerShdw blurRad="38100" dist="38100" dir="2700000" algn="tl">
                    <a:srgbClr val="000000"/>
                  </a:outerShdw>
                </a:effectLst>
                <a:uLnTx/>
                <a:uFillTx/>
              </a:rPr>
              <a:t>libre de </a:t>
            </a:r>
            <a:r>
              <a:rPr kumimoji="0" lang="es-EC"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rPr>
              <a:t>cualquier mancha  ofensiva </a:t>
            </a:r>
          </a:p>
          <a:p>
            <a:pPr marR="0" lvl="0" defTabSz="762000" eaLnBrk="0" fontAlgn="base" latinLnBrk="0" hangingPunct="0">
              <a:lnSpc>
                <a:spcPct val="100000"/>
              </a:lnSpc>
              <a:spcBef>
                <a:spcPct val="0"/>
              </a:spcBef>
              <a:spcAft>
                <a:spcPct val="0"/>
              </a:spcAft>
              <a:buClrTx/>
              <a:buSzPct val="100000"/>
              <a:tabLst/>
              <a:defRPr/>
            </a:pPr>
            <a:r>
              <a:rPr lang="es-EC" sz="2400" b="1" kern="0" dirty="0">
                <a:solidFill>
                  <a:srgbClr val="FFFFFF"/>
                </a:solidFill>
                <a:effectLst>
                  <a:outerShdw blurRad="38100" dist="38100" dir="2700000" algn="tl">
                    <a:srgbClr val="000000"/>
                  </a:outerShdw>
                </a:effectLst>
              </a:rPr>
              <a:t> </a:t>
            </a:r>
            <a:r>
              <a:rPr lang="es-EC" sz="2400" b="1" kern="0" dirty="0" smtClean="0">
                <a:solidFill>
                  <a:srgbClr val="FFFFFF"/>
                </a:solidFill>
                <a:effectLst>
                  <a:outerShdw blurRad="38100" dist="38100" dir="2700000" algn="tl">
                    <a:srgbClr val="000000"/>
                  </a:outerShdw>
                </a:effectLst>
              </a:rPr>
              <a:t>    </a:t>
            </a:r>
            <a:r>
              <a:rPr kumimoji="0" lang="es-EC"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rPr>
              <a:t>o deshonrosa de </a:t>
            </a:r>
            <a:r>
              <a:rPr kumimoji="0" lang="es-EC" sz="2400" b="1" i="0" u="none" strike="noStrike" kern="0" cap="none" spc="0" normalizeH="0" baseline="0" noProof="0" dirty="0">
                <a:ln>
                  <a:noFill/>
                </a:ln>
                <a:solidFill>
                  <a:srgbClr val="FFFFFF"/>
                </a:solidFill>
                <a:effectLst>
                  <a:outerShdw blurRad="38100" dist="38100" dir="2700000" algn="tl">
                    <a:srgbClr val="000000"/>
                  </a:outerShdw>
                </a:effectLst>
                <a:uLnTx/>
                <a:uFillTx/>
              </a:rPr>
              <a:t>carácter o </a:t>
            </a:r>
            <a:r>
              <a:rPr kumimoji="0" lang="es-EC"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rPr>
              <a:t>conducta</a:t>
            </a:r>
            <a:r>
              <a:rPr kumimoji="0" lang="es-EC" sz="2400" b="1" i="0" u="none" strike="noStrike" kern="0" cap="none" spc="0" normalizeH="0" baseline="0" noProof="0" dirty="0">
                <a:ln>
                  <a:noFill/>
                </a:ln>
                <a:solidFill>
                  <a:srgbClr val="FFFFFF"/>
                </a:solidFill>
                <a:effectLst>
                  <a:outerShdw blurRad="38100" dist="38100" dir="2700000" algn="tl">
                    <a:srgbClr val="000000"/>
                  </a:outerShdw>
                </a:effectLst>
                <a:uLnTx/>
                <a:uFillTx/>
              </a:rPr>
              <a:t>.</a:t>
            </a:r>
          </a:p>
          <a:p>
            <a:pPr marL="342900" marR="0" lvl="0" indent="-342900" defTabSz="762000" eaLnBrk="0" fontAlgn="base" latinLnBrk="0" hangingPunct="0">
              <a:lnSpc>
                <a:spcPct val="100000"/>
              </a:lnSpc>
              <a:spcBef>
                <a:spcPct val="0"/>
              </a:spcBef>
              <a:spcAft>
                <a:spcPct val="0"/>
              </a:spcAft>
              <a:buClrTx/>
              <a:buSzPct val="100000"/>
              <a:buFontTx/>
              <a:buNone/>
              <a:tabLst/>
              <a:defRPr/>
            </a:pPr>
            <a:endParaRPr kumimoji="0" lang="es-EC" sz="2000" b="1" i="0" u="none" strike="noStrike" kern="0" cap="none" spc="0" normalizeH="0" baseline="0" noProof="0" dirty="0">
              <a:ln>
                <a:noFill/>
              </a:ln>
              <a:solidFill>
                <a:srgbClr val="FFFFFF"/>
              </a:solidFill>
              <a:effectLst>
                <a:outerShdw blurRad="38100" dist="38100" dir="2700000" algn="tl">
                  <a:srgbClr val="000000"/>
                </a:outerShdw>
              </a:effectLst>
              <a:uLnTx/>
              <a:uFillTx/>
            </a:endParaRPr>
          </a:p>
          <a:p>
            <a:pPr marL="342900" marR="0" lvl="0" indent="-342900" defTabSz="762000" eaLnBrk="0" fontAlgn="base" latinLnBrk="0" hangingPunct="0">
              <a:lnSpc>
                <a:spcPct val="100000"/>
              </a:lnSpc>
              <a:spcBef>
                <a:spcPct val="0"/>
              </a:spcBef>
              <a:spcAft>
                <a:spcPct val="0"/>
              </a:spcAft>
              <a:buClrTx/>
              <a:buSzPct val="100000"/>
              <a:buFontTx/>
              <a:buChar char="•"/>
              <a:tabLst/>
              <a:defRPr/>
            </a:pPr>
            <a:endParaRPr kumimoji="0" lang="es-ES" sz="1800" b="0" i="0" u="none" strike="noStrike" kern="0" cap="none" spc="0" normalizeH="0" baseline="0" noProof="0" dirty="0">
              <a:ln>
                <a:noFill/>
              </a:ln>
              <a:solidFill>
                <a:sysClr val="windowText" lastClr="000000"/>
              </a:solidFill>
              <a:effectLst/>
              <a:uLnTx/>
              <a:uFillTx/>
            </a:endParaRPr>
          </a:p>
        </p:txBody>
      </p:sp>
      <p:sp>
        <p:nvSpPr>
          <p:cNvPr id="9" name="Rectángulo 8"/>
          <p:cNvSpPr/>
          <p:nvPr/>
        </p:nvSpPr>
        <p:spPr>
          <a:xfrm>
            <a:off x="1604790" y="2489537"/>
            <a:ext cx="6096000" cy="369332"/>
          </a:xfrm>
          <a:prstGeom prst="rect">
            <a:avLst/>
          </a:prstGeom>
        </p:spPr>
        <p:txBody>
          <a:bodyPr>
            <a:spAutoFit/>
          </a:bodyPr>
          <a:lstStyle/>
          <a:p>
            <a:endParaRPr lang="es-ES" dirty="0"/>
          </a:p>
        </p:txBody>
      </p:sp>
      <p:pic>
        <p:nvPicPr>
          <p:cNvPr id="10" name="Imagen 9"/>
          <p:cNvPicPr>
            <a:picLocks noChangeAspect="1"/>
          </p:cNvPicPr>
          <p:nvPr/>
        </p:nvPicPr>
        <p:blipFill>
          <a:blip r:embed="rId3"/>
          <a:stretch>
            <a:fillRect/>
          </a:stretch>
        </p:blipFill>
        <p:spPr>
          <a:xfrm>
            <a:off x="6147412" y="3252917"/>
            <a:ext cx="6169457" cy="3672551"/>
          </a:xfrm>
          <a:prstGeom prst="rect">
            <a:avLst/>
          </a:prstGeom>
        </p:spPr>
      </p:pic>
      <p:sp>
        <p:nvSpPr>
          <p:cNvPr id="11" name="CuadroTexto 10"/>
          <p:cNvSpPr txBox="1"/>
          <p:nvPr/>
        </p:nvSpPr>
        <p:spPr>
          <a:xfrm>
            <a:off x="8262652" y="3377490"/>
            <a:ext cx="849913" cy="246221"/>
          </a:xfrm>
          <a:prstGeom prst="rect">
            <a:avLst/>
          </a:prstGeom>
          <a:noFill/>
        </p:spPr>
        <p:txBody>
          <a:bodyPr wrap="none" rtlCol="0">
            <a:spAutoFit/>
          </a:bodyPr>
          <a:lstStyle/>
          <a:p>
            <a:r>
              <a:rPr lang="es-ES" sz="1000" dirty="0" smtClean="0"/>
              <a:t>irreprensible</a:t>
            </a:r>
            <a:endParaRPr lang="es-ES" sz="1000" dirty="0"/>
          </a:p>
        </p:txBody>
      </p:sp>
    </p:spTree>
    <p:extLst>
      <p:ext uri="{BB962C8B-B14F-4D97-AF65-F5344CB8AC3E}">
        <p14:creationId xmlns:p14="http://schemas.microsoft.com/office/powerpoint/2010/main" val="164122152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 calcmode="lin" valueType="num">
                                      <p:cBhvr additive="base">
                                        <p:cTn id="13"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 calcmode="lin" valueType="num">
                                      <p:cBhvr additive="base">
                                        <p:cTn id="19"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anim calcmode="lin" valueType="num">
                                      <p:cBhvr additive="base">
                                        <p:cTn id="25"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anim calcmode="lin" valueType="num">
                                      <p:cBhvr additive="base">
                                        <p:cTn id="31"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anim calcmode="lin" valueType="num">
                                      <p:cBhvr additive="base">
                                        <p:cTn id="35"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0"/>
            <a:ext cx="12192000" cy="6858001"/>
          </a:xfrm>
          <a:prstGeom prst="rect">
            <a:avLst/>
          </a:prstGeom>
        </p:spPr>
      </p:pic>
      <p:sp>
        <p:nvSpPr>
          <p:cNvPr id="7" name="Rectángulo 6"/>
          <p:cNvSpPr/>
          <p:nvPr/>
        </p:nvSpPr>
        <p:spPr>
          <a:xfrm>
            <a:off x="1270152" y="495210"/>
            <a:ext cx="10502748" cy="1384995"/>
          </a:xfrm>
          <a:prstGeom prst="rect">
            <a:avLst/>
          </a:prstGeom>
        </p:spPr>
        <p:txBody>
          <a:bodyPr wrap="square">
            <a:spAutoFit/>
          </a:bodyPr>
          <a:lstStyle/>
          <a:p>
            <a:pPr lvl="0"/>
            <a:r>
              <a:rPr lang="es-ES" sz="3200" kern="0" dirty="0" smtClean="0">
                <a:solidFill>
                  <a:srgbClr val="FAFD00"/>
                </a:solidFill>
                <a:effectLst>
                  <a:outerShdw blurRad="38100" dist="38100" dir="2700000" algn="tl">
                    <a:srgbClr val="000000"/>
                  </a:outerShdw>
                </a:effectLst>
                <a:latin typeface="Impact"/>
                <a:ea typeface="+mj-ea"/>
                <a:cs typeface="+mj-cs"/>
              </a:rPr>
              <a:t>7. Cualidades de los Ancianos 1 </a:t>
            </a:r>
            <a:r>
              <a:rPr lang="es-ES" sz="3200" kern="0" dirty="0">
                <a:solidFill>
                  <a:srgbClr val="FAFD00"/>
                </a:solidFill>
                <a:effectLst>
                  <a:outerShdw blurRad="38100" dist="38100" dir="2700000" algn="tl">
                    <a:srgbClr val="000000"/>
                  </a:outerShdw>
                </a:effectLst>
                <a:latin typeface="Impact"/>
                <a:ea typeface="+mj-ea"/>
                <a:cs typeface="+mj-cs"/>
              </a:rPr>
              <a:t>Timoteo 3:2</a:t>
            </a:r>
          </a:p>
          <a:p>
            <a:pPr lvl="0"/>
            <a:r>
              <a:rPr lang="es-ES" sz="3200" kern="0" dirty="0">
                <a:solidFill>
                  <a:srgbClr val="FAFD00"/>
                </a:solidFill>
                <a:effectLst>
                  <a:outerShdw blurRad="38100" dist="38100" dir="2700000" algn="tl">
                    <a:srgbClr val="000000"/>
                  </a:outerShdw>
                </a:effectLst>
                <a:latin typeface="Impact"/>
                <a:ea typeface="+mj-ea"/>
                <a:cs typeface="+mj-cs"/>
              </a:rPr>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10" name="Rectángulo 9"/>
          <p:cNvSpPr/>
          <p:nvPr/>
        </p:nvSpPr>
        <p:spPr>
          <a:xfrm>
            <a:off x="2585525" y="1065659"/>
            <a:ext cx="6404317" cy="461665"/>
          </a:xfrm>
          <a:prstGeom prst="rect">
            <a:avLst/>
          </a:prstGeom>
        </p:spPr>
        <p:txBody>
          <a:bodyPr wrap="none">
            <a:spAutoFit/>
          </a:bodyPr>
          <a:lstStyle/>
          <a:p>
            <a:pPr marL="342900" lvl="0" indent="-342900" defTabSz="762000" eaLnBrk="0" fontAlgn="base" hangingPunct="0">
              <a:spcBef>
                <a:spcPct val="0"/>
              </a:spcBef>
              <a:spcAft>
                <a:spcPct val="0"/>
              </a:spcAft>
              <a:buSzPct val="100000"/>
              <a:defRPr/>
            </a:pPr>
            <a:r>
              <a:rPr lang="es-ES_tradnl" sz="2400" b="1" kern="0" dirty="0" smtClean="0">
                <a:solidFill>
                  <a:srgbClr val="FDE3BA"/>
                </a:solidFill>
                <a:effectLst>
                  <a:outerShdw blurRad="38100" dist="38100" dir="2700000" algn="tl">
                    <a:srgbClr val="000000"/>
                  </a:outerShdw>
                </a:effectLst>
                <a:latin typeface="Arial"/>
              </a:rPr>
              <a:t>2. </a:t>
            </a:r>
            <a:r>
              <a:rPr lang="es-ES" sz="2400" b="1" kern="0" dirty="0" smtClean="0">
                <a:solidFill>
                  <a:srgbClr val="FDE3BA"/>
                </a:solidFill>
                <a:effectLst>
                  <a:outerShdw blurRad="38100" dist="38100" dir="2700000" algn="tl">
                    <a:srgbClr val="000000"/>
                  </a:outerShdw>
                </a:effectLst>
                <a:latin typeface="Arial"/>
              </a:rPr>
              <a:t>Marido </a:t>
            </a:r>
            <a:r>
              <a:rPr lang="es-ES" sz="2400" b="1" kern="0" dirty="0">
                <a:solidFill>
                  <a:srgbClr val="FDE3BA"/>
                </a:solidFill>
                <a:effectLst>
                  <a:outerShdw blurRad="38100" dist="38100" dir="2700000" algn="tl">
                    <a:srgbClr val="000000"/>
                  </a:outerShdw>
                </a:effectLst>
                <a:latin typeface="Arial"/>
              </a:rPr>
              <a:t>de una sola mujer: 1 Timoteo </a:t>
            </a:r>
            <a:r>
              <a:rPr lang="es-ES" sz="2400" b="1" kern="0" dirty="0" smtClean="0">
                <a:solidFill>
                  <a:srgbClr val="FDE3BA"/>
                </a:solidFill>
                <a:effectLst>
                  <a:outerShdw blurRad="38100" dist="38100" dir="2700000" algn="tl">
                    <a:srgbClr val="000000"/>
                  </a:outerShdw>
                </a:effectLst>
                <a:latin typeface="Arial"/>
              </a:rPr>
              <a:t>3:2</a:t>
            </a:r>
            <a:endParaRPr lang="es-ES" sz="2400" b="1" kern="0" dirty="0">
              <a:solidFill>
                <a:srgbClr val="FDE3BA"/>
              </a:solidFill>
              <a:effectLst>
                <a:outerShdw blurRad="38100" dist="38100" dir="2700000" algn="tl">
                  <a:srgbClr val="000000"/>
                </a:outerShdw>
              </a:effectLst>
              <a:latin typeface="Arial"/>
            </a:endParaRPr>
          </a:p>
        </p:txBody>
      </p:sp>
      <p:sp>
        <p:nvSpPr>
          <p:cNvPr id="12" name="Rectángulo 11"/>
          <p:cNvSpPr/>
          <p:nvPr/>
        </p:nvSpPr>
        <p:spPr>
          <a:xfrm>
            <a:off x="3048000" y="1720840"/>
            <a:ext cx="6096000" cy="369332"/>
          </a:xfrm>
          <a:prstGeom prst="rect">
            <a:avLst/>
          </a:prstGeom>
        </p:spPr>
        <p:txBody>
          <a:bodyPr>
            <a:spAutoFit/>
          </a:bodyPr>
          <a:lstStyle/>
          <a:p>
            <a:endParaRPr lang="es-ES" dirty="0"/>
          </a:p>
        </p:txBody>
      </p:sp>
      <p:sp>
        <p:nvSpPr>
          <p:cNvPr id="13" name="Rectángulo 12"/>
          <p:cNvSpPr/>
          <p:nvPr/>
        </p:nvSpPr>
        <p:spPr>
          <a:xfrm>
            <a:off x="1104899" y="1361451"/>
            <a:ext cx="10248901" cy="5293757"/>
          </a:xfrm>
          <a:prstGeom prst="rect">
            <a:avLst/>
          </a:prstGeom>
        </p:spPr>
        <p:txBody>
          <a:bodyPr wrap="square">
            <a:spAutoFit/>
          </a:bodyPr>
          <a:lstStyle/>
          <a:p>
            <a:r>
              <a:rPr lang="es-ES" sz="2400" dirty="0">
                <a:solidFill>
                  <a:schemeClr val="bg1"/>
                </a:solidFill>
              </a:rPr>
              <a:t>Mías=una,  GYNAIKOS=esposa o mujer; </a:t>
            </a:r>
            <a:r>
              <a:rPr lang="es-ES" sz="2400" dirty="0" err="1" smtClean="0">
                <a:solidFill>
                  <a:schemeClr val="bg1"/>
                </a:solidFill>
              </a:rPr>
              <a:t>Andra</a:t>
            </a:r>
            <a:r>
              <a:rPr lang="es-ES" sz="2400" dirty="0" smtClean="0">
                <a:solidFill>
                  <a:schemeClr val="bg1"/>
                </a:solidFill>
              </a:rPr>
              <a:t>. Mateo 19:6;</a:t>
            </a:r>
          </a:p>
          <a:p>
            <a:pPr marL="342900" indent="-342900">
              <a:buFont typeface="Wingdings" panose="05000000000000000000" pitchFamily="2" charset="2"/>
              <a:buChar char="Ø"/>
            </a:pPr>
            <a:r>
              <a:rPr lang="es-ES" sz="2400" dirty="0" smtClean="0">
                <a:solidFill>
                  <a:schemeClr val="bg1"/>
                </a:solidFill>
              </a:rPr>
              <a:t> ¿Quiere </a:t>
            </a:r>
            <a:r>
              <a:rPr lang="es-ES" sz="2400" dirty="0">
                <a:solidFill>
                  <a:schemeClr val="bg1"/>
                </a:solidFill>
              </a:rPr>
              <a:t>decir que el hombre tiene que casarse? No. </a:t>
            </a:r>
            <a:endParaRPr lang="es-ES" sz="2400" dirty="0" smtClean="0">
              <a:solidFill>
                <a:schemeClr val="bg1"/>
              </a:solidFill>
            </a:endParaRPr>
          </a:p>
          <a:p>
            <a:r>
              <a:rPr lang="es-ES" sz="2400" dirty="0" smtClean="0">
                <a:solidFill>
                  <a:schemeClr val="bg1"/>
                </a:solidFill>
              </a:rPr>
              <a:t>El </a:t>
            </a:r>
            <a:r>
              <a:rPr lang="es-ES" sz="2400" dirty="0">
                <a:solidFill>
                  <a:schemeClr val="bg1"/>
                </a:solidFill>
              </a:rPr>
              <a:t>énfasis está sobre  </a:t>
            </a:r>
            <a:r>
              <a:rPr lang="es-ES" sz="2800" b="1" i="1" u="sng" dirty="0">
                <a:solidFill>
                  <a:schemeClr val="accent4">
                    <a:lumMod val="40000"/>
                    <a:lumOff val="60000"/>
                  </a:schemeClr>
                </a:solidFill>
                <a:effectLst>
                  <a:outerShdw blurRad="38100" dist="38100" dir="2700000" algn="tl">
                    <a:srgbClr val="000000">
                      <a:alpha val="43137"/>
                    </a:srgbClr>
                  </a:outerShdw>
                </a:effectLst>
              </a:rPr>
              <a:t>(una) </a:t>
            </a:r>
            <a:r>
              <a:rPr lang="es-ES" sz="2800" b="1" i="1" u="sng" dirty="0">
                <a:solidFill>
                  <a:schemeClr val="bg1"/>
                </a:solidFill>
                <a:effectLst>
                  <a:outerShdw blurRad="38100" dist="38100" dir="2700000" algn="tl">
                    <a:srgbClr val="000000">
                      <a:alpha val="43137"/>
                    </a:srgbClr>
                  </a:outerShdw>
                </a:effectLst>
              </a:rPr>
              <a:t>esposa </a:t>
            </a:r>
            <a:r>
              <a:rPr lang="es-ES" sz="2800" b="1" i="1" u="sng" dirty="0" smtClean="0">
                <a:solidFill>
                  <a:schemeClr val="bg1"/>
                </a:solidFill>
                <a:effectLst>
                  <a:outerShdw blurRad="38100" dist="38100" dir="2700000" algn="tl">
                    <a:srgbClr val="000000">
                      <a:alpha val="43137"/>
                    </a:srgbClr>
                  </a:outerShdw>
                </a:effectLst>
              </a:rPr>
              <a:t>por esposo</a:t>
            </a:r>
            <a:r>
              <a:rPr lang="es-ES" sz="2800" b="1" i="1" u="sng" dirty="0">
                <a:solidFill>
                  <a:schemeClr val="bg1"/>
                </a:solidFill>
                <a:effectLst>
                  <a:outerShdw blurRad="38100" dist="38100" dir="2700000" algn="tl">
                    <a:srgbClr val="000000">
                      <a:alpha val="43137"/>
                    </a:srgbClr>
                  </a:outerShdw>
                </a:effectLst>
              </a:rPr>
              <a:t>. </a:t>
            </a:r>
          </a:p>
          <a:p>
            <a:pPr marL="342900" indent="-342900">
              <a:buFont typeface="Wingdings" panose="05000000000000000000" pitchFamily="2" charset="2"/>
              <a:buChar char="Ø"/>
            </a:pPr>
            <a:r>
              <a:rPr lang="es-ES" sz="2400" dirty="0">
                <a:solidFill>
                  <a:schemeClr val="bg1"/>
                </a:solidFill>
              </a:rPr>
              <a:t>¿Significa esto que no puede volver a casarse si muere su primera esposa? </a:t>
            </a:r>
            <a:endParaRPr lang="es-ES" sz="2400" dirty="0" smtClean="0">
              <a:solidFill>
                <a:schemeClr val="bg1"/>
              </a:solidFill>
            </a:endParaRPr>
          </a:p>
          <a:p>
            <a:r>
              <a:rPr lang="es-ES" sz="2400" i="1" u="sng" dirty="0" smtClean="0">
                <a:solidFill>
                  <a:schemeClr val="bg1"/>
                </a:solidFill>
              </a:rPr>
              <a:t>Puede </a:t>
            </a:r>
            <a:r>
              <a:rPr lang="es-ES" sz="2400" i="1" u="sng" dirty="0">
                <a:solidFill>
                  <a:schemeClr val="bg1"/>
                </a:solidFill>
              </a:rPr>
              <a:t>entenderse:</a:t>
            </a:r>
          </a:p>
          <a:p>
            <a:endParaRPr lang="es-ES" sz="2400" dirty="0" smtClean="0">
              <a:solidFill>
                <a:schemeClr val="bg1"/>
              </a:solidFill>
            </a:endParaRPr>
          </a:p>
          <a:p>
            <a:pPr marL="342900" indent="-342900">
              <a:buFont typeface="Wingdings" panose="05000000000000000000" pitchFamily="2" charset="2"/>
              <a:buChar char="Ø"/>
            </a:pPr>
            <a:r>
              <a:rPr lang="es-ES" sz="2400" dirty="0" smtClean="0">
                <a:solidFill>
                  <a:schemeClr val="bg1"/>
                </a:solidFill>
              </a:rPr>
              <a:t>Debe </a:t>
            </a:r>
            <a:r>
              <a:rPr lang="es-ES" sz="2400" dirty="0">
                <a:solidFill>
                  <a:schemeClr val="bg1"/>
                </a:solidFill>
              </a:rPr>
              <a:t>ser irreprensible y de ejemplo en su vida matrimonial.</a:t>
            </a:r>
          </a:p>
          <a:p>
            <a:pPr marL="342900" indent="-342900">
              <a:buFont typeface="Wingdings" panose="05000000000000000000" pitchFamily="2" charset="2"/>
              <a:buChar char="Ø"/>
            </a:pPr>
            <a:r>
              <a:rPr lang="es-ES" sz="2400" dirty="0" smtClean="0">
                <a:solidFill>
                  <a:schemeClr val="bg1"/>
                </a:solidFill>
              </a:rPr>
              <a:t>No </a:t>
            </a:r>
            <a:r>
              <a:rPr lang="es-ES" sz="2400" dirty="0">
                <a:solidFill>
                  <a:schemeClr val="bg1"/>
                </a:solidFill>
              </a:rPr>
              <a:t>puede ser un hombre divorciado.</a:t>
            </a:r>
          </a:p>
          <a:p>
            <a:pPr marL="342900" indent="-342900">
              <a:buFont typeface="Wingdings" panose="05000000000000000000" pitchFamily="2" charset="2"/>
              <a:buChar char="Ø"/>
            </a:pPr>
            <a:r>
              <a:rPr lang="es-ES" sz="2400" dirty="0" smtClean="0">
                <a:solidFill>
                  <a:schemeClr val="bg1"/>
                </a:solidFill>
              </a:rPr>
              <a:t>No </a:t>
            </a:r>
            <a:r>
              <a:rPr lang="es-ES" sz="2400" dirty="0">
                <a:solidFill>
                  <a:schemeClr val="bg1"/>
                </a:solidFill>
              </a:rPr>
              <a:t>debe haber sido culpable de infidelidad </a:t>
            </a:r>
            <a:endParaRPr lang="es-ES" sz="2400" dirty="0" smtClean="0">
              <a:solidFill>
                <a:schemeClr val="bg1"/>
              </a:solidFill>
            </a:endParaRPr>
          </a:p>
          <a:p>
            <a:pPr marL="342900" indent="-342900">
              <a:buFont typeface="Wingdings" panose="05000000000000000000" pitchFamily="2" charset="2"/>
              <a:buChar char="Ø"/>
            </a:pPr>
            <a:r>
              <a:rPr lang="es-ES" sz="2400" b="1" dirty="0">
                <a:solidFill>
                  <a:schemeClr val="bg1"/>
                </a:solidFill>
              </a:rPr>
              <a:t>N</a:t>
            </a:r>
            <a:r>
              <a:rPr lang="es-ES" sz="2400" dirty="0" smtClean="0">
                <a:solidFill>
                  <a:schemeClr val="bg1"/>
                </a:solidFill>
              </a:rPr>
              <a:t>o un bígamo</a:t>
            </a:r>
            <a:endParaRPr lang="es-ES" sz="2400" dirty="0">
              <a:solidFill>
                <a:schemeClr val="bg1"/>
              </a:solidFill>
            </a:endParaRPr>
          </a:p>
          <a:p>
            <a:pPr marL="342900" indent="-342900">
              <a:buFont typeface="Wingdings" panose="05000000000000000000" pitchFamily="2" charset="2"/>
              <a:buChar char="Ø"/>
            </a:pPr>
            <a:r>
              <a:rPr lang="es-ES" sz="2400" dirty="0" smtClean="0">
                <a:solidFill>
                  <a:schemeClr val="bg1"/>
                </a:solidFill>
              </a:rPr>
              <a:t>Ni polígamo</a:t>
            </a:r>
          </a:p>
          <a:p>
            <a:pPr marL="342900" indent="-342900">
              <a:buFont typeface="Wingdings" panose="05000000000000000000" pitchFamily="2" charset="2"/>
              <a:buChar char="Ø"/>
            </a:pPr>
            <a:r>
              <a:rPr lang="es-ES" sz="2400" dirty="0">
                <a:solidFill>
                  <a:schemeClr val="bg1"/>
                </a:solidFill>
              </a:rPr>
              <a:t>T</a:t>
            </a:r>
            <a:r>
              <a:rPr lang="es-ES" sz="2400" dirty="0" smtClean="0">
                <a:solidFill>
                  <a:schemeClr val="bg1"/>
                </a:solidFill>
              </a:rPr>
              <a:t>iene </a:t>
            </a:r>
            <a:r>
              <a:rPr lang="es-ES" sz="2400" dirty="0">
                <a:solidFill>
                  <a:schemeClr val="bg1"/>
                </a:solidFill>
              </a:rPr>
              <a:t>que ser un marido fiel </a:t>
            </a:r>
            <a:r>
              <a:rPr lang="es-ES" sz="2400" dirty="0" smtClean="0">
                <a:solidFill>
                  <a:schemeClr val="bg1"/>
                </a:solidFill>
              </a:rPr>
              <a:t>(</a:t>
            </a:r>
            <a:r>
              <a:rPr lang="es-ES" sz="2400" dirty="0">
                <a:solidFill>
                  <a:schemeClr val="bg1"/>
                </a:solidFill>
              </a:rPr>
              <a:t>Tito 2:7).</a:t>
            </a:r>
          </a:p>
          <a:p>
            <a:pPr marL="342900" indent="-342900">
              <a:buFont typeface="Wingdings" panose="05000000000000000000" pitchFamily="2" charset="2"/>
              <a:buChar char="Ø"/>
            </a:pPr>
            <a:endParaRPr lang="es-ES" sz="2400" dirty="0">
              <a:solidFill>
                <a:schemeClr val="bg1"/>
              </a:solidFill>
            </a:endParaRPr>
          </a:p>
          <a:p>
            <a:endParaRPr lang="es-ES" dirty="0"/>
          </a:p>
        </p:txBody>
      </p:sp>
      <p:pic>
        <p:nvPicPr>
          <p:cNvPr id="15" name="Imagen 14"/>
          <p:cNvPicPr>
            <a:picLocks noChangeAspect="1"/>
          </p:cNvPicPr>
          <p:nvPr/>
        </p:nvPicPr>
        <p:blipFill>
          <a:blip r:embed="rId3"/>
          <a:stretch>
            <a:fillRect/>
          </a:stretch>
        </p:blipFill>
        <p:spPr>
          <a:xfrm>
            <a:off x="7006728" y="4143375"/>
            <a:ext cx="5185272" cy="2714625"/>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86758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3">
                                            <p:txEl>
                                              <p:pRg st="0" end="0"/>
                                            </p:txEl>
                                          </p:spTgt>
                                        </p:tgtEl>
                                        <p:attrNameLst>
                                          <p:attrName>style.visibility</p:attrName>
                                        </p:attrNameLst>
                                      </p:cBhvr>
                                      <p:to>
                                        <p:strVal val="visible"/>
                                      </p:to>
                                    </p:set>
                                    <p:anim calcmode="lin" valueType="num">
                                      <p:cBhvr additive="base">
                                        <p:cTn id="14"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13">
                                            <p:txEl>
                                              <p:pRg st="0" end="0"/>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13">
                                            <p:txEl>
                                              <p:pRg st="1" end="1"/>
                                            </p:txEl>
                                          </p:spTgt>
                                        </p:tgtEl>
                                        <p:attrNameLst>
                                          <p:attrName>style.visibility</p:attrName>
                                        </p:attrNameLst>
                                      </p:cBhvr>
                                      <p:to>
                                        <p:strVal val="visible"/>
                                      </p:to>
                                    </p:set>
                                    <p:anim calcmode="lin" valueType="num">
                                      <p:cBhvr additive="base">
                                        <p:cTn id="18"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3">
                                            <p:txEl>
                                              <p:pRg st="1" end="1"/>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 calcmode="lin" valueType="num">
                                      <p:cBhvr additive="base">
                                        <p:cTn id="22"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xEl>
                                              <p:pRg st="3" end="3"/>
                                            </p:txEl>
                                          </p:spTgt>
                                        </p:tgtEl>
                                        <p:attrNameLst>
                                          <p:attrName>style.visibility</p:attrName>
                                        </p:attrNameLst>
                                      </p:cBhvr>
                                      <p:to>
                                        <p:strVal val="visible"/>
                                      </p:to>
                                    </p:set>
                                    <p:animEffect transition="in" filter="fade">
                                      <p:cBhvr>
                                        <p:cTn id="28" dur="1000"/>
                                        <p:tgtEl>
                                          <p:spTgt spid="13">
                                            <p:txEl>
                                              <p:pRg st="3" end="3"/>
                                            </p:txEl>
                                          </p:spTgt>
                                        </p:tgtEl>
                                      </p:cBhvr>
                                    </p:animEffect>
                                    <p:anim calcmode="lin" valueType="num">
                                      <p:cBhvr>
                                        <p:cTn id="29" dur="10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3">
                                            <p:txEl>
                                              <p:pRg st="4" end="4"/>
                                            </p:txEl>
                                          </p:spTgt>
                                        </p:tgtEl>
                                        <p:attrNameLst>
                                          <p:attrName>style.visibility</p:attrName>
                                        </p:attrNameLst>
                                      </p:cBhvr>
                                      <p:to>
                                        <p:strVal val="visible"/>
                                      </p:to>
                                    </p:set>
                                    <p:animEffect transition="in" filter="fade">
                                      <p:cBhvr>
                                        <p:cTn id="35" dur="1000"/>
                                        <p:tgtEl>
                                          <p:spTgt spid="13">
                                            <p:txEl>
                                              <p:pRg st="4" end="4"/>
                                            </p:txEl>
                                          </p:spTgt>
                                        </p:tgtEl>
                                      </p:cBhvr>
                                    </p:animEffect>
                                    <p:anim calcmode="lin" valueType="num">
                                      <p:cBhvr>
                                        <p:cTn id="36" dur="1000" fill="hold"/>
                                        <p:tgtEl>
                                          <p:spTgt spid="1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3">
                                            <p:txEl>
                                              <p:pRg st="6" end="6"/>
                                            </p:txEl>
                                          </p:spTgt>
                                        </p:tgtEl>
                                        <p:attrNameLst>
                                          <p:attrName>style.visibility</p:attrName>
                                        </p:attrNameLst>
                                      </p:cBhvr>
                                      <p:to>
                                        <p:strVal val="visible"/>
                                      </p:to>
                                    </p:set>
                                    <p:anim calcmode="lin" valueType="num">
                                      <p:cBhvr additive="base">
                                        <p:cTn id="42"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13">
                                            <p:txEl>
                                              <p:pRg st="7" end="7"/>
                                            </p:txEl>
                                          </p:spTgt>
                                        </p:tgtEl>
                                        <p:attrNameLst>
                                          <p:attrName>style.visibility</p:attrName>
                                        </p:attrNameLst>
                                      </p:cBhvr>
                                      <p:to>
                                        <p:strVal val="visible"/>
                                      </p:to>
                                    </p:set>
                                    <p:anim calcmode="lin" valueType="num">
                                      <p:cBhvr additive="base">
                                        <p:cTn id="48" dur="500" fill="hold"/>
                                        <p:tgtEl>
                                          <p:spTgt spid="13">
                                            <p:txEl>
                                              <p:pRg st="7" end="7"/>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1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13">
                                            <p:txEl>
                                              <p:pRg st="8" end="8"/>
                                            </p:txEl>
                                          </p:spTgt>
                                        </p:tgtEl>
                                        <p:attrNameLst>
                                          <p:attrName>style.visibility</p:attrName>
                                        </p:attrNameLst>
                                      </p:cBhvr>
                                      <p:to>
                                        <p:strVal val="visible"/>
                                      </p:to>
                                    </p:set>
                                    <p:anim calcmode="lin" valueType="num">
                                      <p:cBhvr additive="base">
                                        <p:cTn id="54" dur="500" fill="hold"/>
                                        <p:tgtEl>
                                          <p:spTgt spid="13">
                                            <p:txEl>
                                              <p:pRg st="8" end="8"/>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1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13">
                                            <p:txEl>
                                              <p:pRg st="9" end="9"/>
                                            </p:txEl>
                                          </p:spTgt>
                                        </p:tgtEl>
                                        <p:attrNameLst>
                                          <p:attrName>style.visibility</p:attrName>
                                        </p:attrNameLst>
                                      </p:cBhvr>
                                      <p:to>
                                        <p:strVal val="visible"/>
                                      </p:to>
                                    </p:set>
                                    <p:anim calcmode="lin" valueType="num">
                                      <p:cBhvr additive="base">
                                        <p:cTn id="60" dur="500" fill="hold"/>
                                        <p:tgtEl>
                                          <p:spTgt spid="13">
                                            <p:txEl>
                                              <p:pRg st="9" end="9"/>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1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13">
                                            <p:txEl>
                                              <p:pRg st="10" end="10"/>
                                            </p:txEl>
                                          </p:spTgt>
                                        </p:tgtEl>
                                        <p:attrNameLst>
                                          <p:attrName>style.visibility</p:attrName>
                                        </p:attrNameLst>
                                      </p:cBhvr>
                                      <p:to>
                                        <p:strVal val="visible"/>
                                      </p:to>
                                    </p:set>
                                    <p:anim calcmode="lin" valueType="num">
                                      <p:cBhvr additive="base">
                                        <p:cTn id="66" dur="500" fill="hold"/>
                                        <p:tgtEl>
                                          <p:spTgt spid="13">
                                            <p:txEl>
                                              <p:pRg st="10" end="10"/>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1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13">
                                            <p:txEl>
                                              <p:pRg st="11" end="11"/>
                                            </p:txEl>
                                          </p:spTgt>
                                        </p:tgtEl>
                                        <p:attrNameLst>
                                          <p:attrName>style.visibility</p:attrName>
                                        </p:attrNameLst>
                                      </p:cBhvr>
                                      <p:to>
                                        <p:strVal val="visible"/>
                                      </p:to>
                                    </p:set>
                                    <p:anim calcmode="lin" valueType="num">
                                      <p:cBhvr additive="base">
                                        <p:cTn id="72" dur="500" fill="hold"/>
                                        <p:tgtEl>
                                          <p:spTgt spid="13">
                                            <p:txEl>
                                              <p:pRg st="11" end="11"/>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1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4744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smtClean="0">
                <a:solidFill>
                  <a:srgbClr val="FAFD00"/>
                </a:solidFill>
                <a:effectLst>
                  <a:outerShdw blurRad="38100" dist="38100" dir="2700000" algn="tl">
                    <a:srgbClr val="000000"/>
                  </a:outerShdw>
                </a:effectLst>
                <a:latin typeface="Impact"/>
                <a:ea typeface="+mj-ea"/>
                <a:cs typeface="+mj-cs"/>
              </a:rPr>
              <a:t>7</a:t>
            </a:r>
            <a:r>
              <a:rPr lang="es-ES" sz="3200" kern="0" dirty="0">
                <a:solidFill>
                  <a:srgbClr val="FAFD00"/>
                </a:solidFill>
                <a:effectLst>
                  <a:outerShdw blurRad="38100" dist="38100" dir="2700000" algn="tl">
                    <a:srgbClr val="000000"/>
                  </a:outerShdw>
                </a:effectLst>
                <a:latin typeface="Impact"/>
                <a:ea typeface="+mj-ea"/>
                <a:cs typeface="+mj-cs"/>
              </a:rPr>
              <a:t>.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102580" y="1204250"/>
            <a:ext cx="10889292" cy="2677656"/>
          </a:xfrm>
          <a:prstGeom prst="rect">
            <a:avLst/>
          </a:prstGeom>
        </p:spPr>
        <p:txBody>
          <a:bodyPr wrap="square">
            <a:spAutoFit/>
          </a:bodyPr>
          <a:lstStyle/>
          <a:p>
            <a:r>
              <a:rPr lang="it-IT" sz="2400" b="1" dirty="0">
                <a:solidFill>
                  <a:schemeClr val="accent4">
                    <a:lumMod val="40000"/>
                    <a:lumOff val="60000"/>
                  </a:schemeClr>
                </a:solidFill>
                <a:latin typeface="Arial Black" panose="020B0A04020102020204" pitchFamily="34" charset="0"/>
              </a:rPr>
              <a:t> </a:t>
            </a:r>
            <a:r>
              <a:rPr lang="it-IT" sz="2400" b="1" dirty="0" smtClean="0">
                <a:solidFill>
                  <a:schemeClr val="accent4">
                    <a:lumMod val="40000"/>
                    <a:lumOff val="60000"/>
                  </a:schemeClr>
                </a:solidFill>
                <a:latin typeface="Arial Black" panose="020B0A04020102020204" pitchFamily="34" charset="0"/>
              </a:rPr>
              <a:t>             3. Prudente </a:t>
            </a:r>
            <a:r>
              <a:rPr lang="it-IT" sz="2400" b="1" dirty="0">
                <a:solidFill>
                  <a:schemeClr val="accent4">
                    <a:lumMod val="40000"/>
                    <a:lumOff val="60000"/>
                  </a:schemeClr>
                </a:solidFill>
                <a:latin typeface="Arial Black" panose="020B0A04020102020204" pitchFamily="34" charset="0"/>
              </a:rPr>
              <a:t>(1 Timoteo 3:2; Tito 1:8</a:t>
            </a:r>
            <a:r>
              <a:rPr lang="it-IT" sz="2400" b="1" dirty="0" smtClean="0">
                <a:solidFill>
                  <a:schemeClr val="accent4">
                    <a:lumMod val="40000"/>
                    <a:lumOff val="60000"/>
                  </a:schemeClr>
                </a:solidFill>
                <a:latin typeface="Arial Black" panose="020B0A04020102020204" pitchFamily="34" charset="0"/>
              </a:rPr>
              <a:t>).</a:t>
            </a:r>
          </a:p>
          <a:p>
            <a:pPr marL="342900" indent="-342900">
              <a:buFont typeface="Wingdings" panose="05000000000000000000" pitchFamily="2" charset="2"/>
              <a:buChar char="Ø"/>
            </a:pPr>
            <a:r>
              <a:rPr lang="es-ES" sz="2400" b="1" dirty="0">
                <a:solidFill>
                  <a:schemeClr val="bg1"/>
                </a:solidFill>
              </a:rPr>
              <a:t>Debe tener auto control, no solamente en sus </a:t>
            </a:r>
            <a:r>
              <a:rPr lang="es-ES" sz="2400" b="1" dirty="0" smtClean="0">
                <a:solidFill>
                  <a:schemeClr val="bg1"/>
                </a:solidFill>
              </a:rPr>
              <a:t>deseos </a:t>
            </a:r>
            <a:r>
              <a:rPr lang="es-ES" sz="2400" b="1" dirty="0">
                <a:solidFill>
                  <a:schemeClr val="bg1"/>
                </a:solidFill>
              </a:rPr>
              <a:t>pero también en </a:t>
            </a:r>
            <a:endParaRPr lang="es-ES" sz="2400" b="1" dirty="0" smtClean="0">
              <a:solidFill>
                <a:schemeClr val="bg1"/>
              </a:solidFill>
            </a:endParaRPr>
          </a:p>
          <a:p>
            <a:r>
              <a:rPr lang="es-ES" sz="2400" b="1" dirty="0" smtClean="0">
                <a:solidFill>
                  <a:schemeClr val="bg1"/>
                </a:solidFill>
              </a:rPr>
              <a:t>     cada </a:t>
            </a:r>
            <a:r>
              <a:rPr lang="es-ES" sz="2400" b="1" dirty="0">
                <a:solidFill>
                  <a:schemeClr val="bg1"/>
                </a:solidFill>
              </a:rPr>
              <a:t>área de su vida. </a:t>
            </a:r>
            <a:endParaRPr lang="es-ES" sz="2400" b="1" dirty="0" smtClean="0">
              <a:solidFill>
                <a:schemeClr val="bg1"/>
              </a:solidFill>
            </a:endParaRPr>
          </a:p>
          <a:p>
            <a:pPr marL="342900" indent="-342900">
              <a:buFont typeface="Wingdings" panose="05000000000000000000" pitchFamily="2" charset="2"/>
              <a:buChar char="Ø"/>
            </a:pPr>
            <a:r>
              <a:rPr lang="es-ES" sz="2400" b="1" dirty="0" smtClean="0">
                <a:solidFill>
                  <a:schemeClr val="bg1"/>
                </a:solidFill>
              </a:rPr>
              <a:t>Debe </a:t>
            </a:r>
            <a:r>
              <a:rPr lang="es-ES" sz="2400" b="1" dirty="0">
                <a:solidFill>
                  <a:schemeClr val="bg1"/>
                </a:solidFill>
              </a:rPr>
              <a:t>ser refrenado, moderado, que no va a extremos, </a:t>
            </a:r>
            <a:r>
              <a:rPr lang="es-ES" sz="2400" b="1" dirty="0" smtClean="0">
                <a:solidFill>
                  <a:schemeClr val="bg1"/>
                </a:solidFill>
              </a:rPr>
              <a:t>alerta</a:t>
            </a:r>
            <a:r>
              <a:rPr lang="es-ES" sz="2400" b="1" dirty="0">
                <a:solidFill>
                  <a:schemeClr val="bg1"/>
                </a:solidFill>
              </a:rPr>
              <a:t>, no dormido. Discreto (Prov. 10:19; 16:23).</a:t>
            </a:r>
          </a:p>
          <a:p>
            <a:r>
              <a:rPr lang="it-IT" sz="2400" b="1" dirty="0" smtClean="0">
                <a:solidFill>
                  <a:schemeClr val="bg1"/>
                </a:solidFill>
              </a:rPr>
              <a:t> </a:t>
            </a:r>
          </a:p>
          <a:p>
            <a:pPr marL="457200" indent="-457200">
              <a:buAutoNum type="arabicPeriod" startAt="3"/>
            </a:pPr>
            <a:endParaRPr lang="es-ES" sz="2400" b="1" dirty="0">
              <a:solidFill>
                <a:schemeClr val="accent4">
                  <a:lumMod val="40000"/>
                  <a:lumOff val="60000"/>
                </a:schemeClr>
              </a:solidFill>
              <a:latin typeface="Arial Black" panose="020B0A04020102020204" pitchFamily="34" charset="0"/>
            </a:endParaRPr>
          </a:p>
        </p:txBody>
      </p:sp>
      <p:sp>
        <p:nvSpPr>
          <p:cNvPr id="8" name="Rectángulo 7"/>
          <p:cNvSpPr/>
          <p:nvPr/>
        </p:nvSpPr>
        <p:spPr>
          <a:xfrm>
            <a:off x="3048000" y="2551837"/>
            <a:ext cx="6096000" cy="369332"/>
          </a:xfrm>
          <a:prstGeom prst="rect">
            <a:avLst/>
          </a:prstGeom>
        </p:spPr>
        <p:txBody>
          <a:bodyPr>
            <a:spAutoFit/>
          </a:bodyPr>
          <a:lstStyle/>
          <a:p>
            <a:endParaRPr lang="es-ES" dirty="0"/>
          </a:p>
        </p:txBody>
      </p:sp>
      <p:sp>
        <p:nvSpPr>
          <p:cNvPr id="10" name="Rectángulo 9"/>
          <p:cNvSpPr/>
          <p:nvPr/>
        </p:nvSpPr>
        <p:spPr>
          <a:xfrm>
            <a:off x="1102580" y="3216805"/>
            <a:ext cx="9841735" cy="2369880"/>
          </a:xfrm>
          <a:prstGeom prst="rect">
            <a:avLst/>
          </a:prstGeom>
        </p:spPr>
        <p:txBody>
          <a:bodyPr wrap="square">
            <a:spAutoFit/>
          </a:bodyPr>
          <a:lstStyle/>
          <a:p>
            <a:r>
              <a:rPr lang="es-ES" sz="2800" dirty="0" smtClean="0">
                <a:solidFill>
                  <a:schemeClr val="accent4">
                    <a:lumMod val="60000"/>
                    <a:lumOff val="40000"/>
                  </a:schemeClr>
                </a:solidFill>
                <a:latin typeface="Arial Black" panose="020B0A04020102020204" pitchFamily="34" charset="0"/>
              </a:rPr>
              <a:t>           4. </a:t>
            </a:r>
            <a:r>
              <a:rPr lang="es-ES" sz="2400" dirty="0" smtClean="0">
                <a:solidFill>
                  <a:schemeClr val="accent4">
                    <a:lumMod val="60000"/>
                    <a:lumOff val="40000"/>
                  </a:schemeClr>
                </a:solidFill>
                <a:latin typeface="Arial Black" panose="020B0A04020102020204" pitchFamily="34" charset="0"/>
              </a:rPr>
              <a:t>Sobrio </a:t>
            </a:r>
            <a:r>
              <a:rPr lang="es-ES" sz="2400" dirty="0">
                <a:solidFill>
                  <a:schemeClr val="accent4">
                    <a:lumMod val="60000"/>
                    <a:lumOff val="40000"/>
                  </a:schemeClr>
                </a:solidFill>
                <a:latin typeface="Arial Black" panose="020B0A04020102020204" pitchFamily="34" charset="0"/>
              </a:rPr>
              <a:t>(1 Timoteo 3:2; Tito 1:8</a:t>
            </a:r>
            <a:r>
              <a:rPr lang="es-ES" sz="2400" dirty="0" smtClean="0">
                <a:solidFill>
                  <a:schemeClr val="accent4">
                    <a:lumMod val="60000"/>
                    <a:lumOff val="40000"/>
                  </a:schemeClr>
                </a:solidFill>
                <a:latin typeface="Arial Black" panose="020B0A04020102020204" pitchFamily="34" charset="0"/>
              </a:rPr>
              <a:t>).</a:t>
            </a:r>
            <a:r>
              <a:rPr lang="es-ES" sz="2400" dirty="0" smtClean="0">
                <a:latin typeface="Arial Black" panose="020B0A04020102020204" pitchFamily="34" charset="0"/>
              </a:rPr>
              <a:t> </a:t>
            </a:r>
          </a:p>
          <a:p>
            <a:pPr marL="342900" indent="-342900">
              <a:buFont typeface="Wingdings" panose="05000000000000000000" pitchFamily="2" charset="2"/>
              <a:buChar char="Ø"/>
            </a:pPr>
            <a:r>
              <a:rPr lang="es-ES" sz="2400" b="1" dirty="0" smtClean="0">
                <a:solidFill>
                  <a:schemeClr val="bg1"/>
                </a:solidFill>
              </a:rPr>
              <a:t>Debe </a:t>
            </a:r>
            <a:r>
              <a:rPr lang="es-ES" sz="2400" b="1" dirty="0">
                <a:solidFill>
                  <a:schemeClr val="bg1"/>
                </a:solidFill>
              </a:rPr>
              <a:t>ser serio en </a:t>
            </a:r>
            <a:r>
              <a:rPr lang="es-ES" sz="2400" b="1" dirty="0" smtClean="0">
                <a:solidFill>
                  <a:schemeClr val="bg1"/>
                </a:solidFill>
              </a:rPr>
              <a:t>cuanto a </a:t>
            </a:r>
            <a:r>
              <a:rPr lang="es-ES" sz="2400" b="1" dirty="0">
                <a:solidFill>
                  <a:schemeClr val="bg1"/>
                </a:solidFill>
              </a:rPr>
              <a:t>los asuntos de la vida  y la </a:t>
            </a:r>
            <a:r>
              <a:rPr lang="es-ES" sz="2400" b="1" dirty="0" smtClean="0">
                <a:solidFill>
                  <a:schemeClr val="bg1"/>
                </a:solidFill>
              </a:rPr>
              <a:t>eternidad</a:t>
            </a:r>
          </a:p>
          <a:p>
            <a:r>
              <a:rPr lang="es-ES" sz="2400" b="1" dirty="0">
                <a:solidFill>
                  <a:schemeClr val="bg1"/>
                </a:solidFill>
              </a:rPr>
              <a:t> </a:t>
            </a:r>
            <a:r>
              <a:rPr lang="es-ES" sz="2400" b="1" dirty="0" smtClean="0">
                <a:solidFill>
                  <a:schemeClr val="bg1"/>
                </a:solidFill>
              </a:rPr>
              <a:t>    dado </a:t>
            </a:r>
            <a:r>
              <a:rPr lang="es-ES" sz="2400" b="1" dirty="0">
                <a:solidFill>
                  <a:schemeClr val="bg1"/>
                </a:solidFill>
              </a:rPr>
              <a:t>más a la edificación de otros que a las conversaciones </a:t>
            </a:r>
            <a:endParaRPr lang="es-ES" sz="2400" b="1" dirty="0" smtClean="0">
              <a:solidFill>
                <a:schemeClr val="bg1"/>
              </a:solidFill>
            </a:endParaRPr>
          </a:p>
          <a:p>
            <a:r>
              <a:rPr lang="es-ES" sz="2400" b="1" dirty="0">
                <a:solidFill>
                  <a:schemeClr val="bg1"/>
                </a:solidFill>
              </a:rPr>
              <a:t> </a:t>
            </a:r>
            <a:r>
              <a:rPr lang="es-ES" sz="2400" b="1" dirty="0" smtClean="0">
                <a:solidFill>
                  <a:schemeClr val="bg1"/>
                </a:solidFill>
              </a:rPr>
              <a:t>    ligeras </a:t>
            </a:r>
            <a:r>
              <a:rPr lang="es-ES" sz="2400" b="1" dirty="0">
                <a:solidFill>
                  <a:schemeClr val="bg1"/>
                </a:solidFill>
              </a:rPr>
              <a:t>y pasajeras. </a:t>
            </a:r>
            <a:endParaRPr lang="es-ES" sz="2400" b="1" dirty="0" smtClean="0">
              <a:solidFill>
                <a:schemeClr val="bg1"/>
              </a:solidFill>
            </a:endParaRPr>
          </a:p>
          <a:p>
            <a:pPr marL="342900" indent="-342900">
              <a:buFont typeface="Wingdings" panose="05000000000000000000" pitchFamily="2" charset="2"/>
              <a:buChar char="Ø"/>
            </a:pPr>
            <a:r>
              <a:rPr lang="es-ES" sz="2400" b="1" dirty="0" smtClean="0">
                <a:solidFill>
                  <a:schemeClr val="bg1"/>
                </a:solidFill>
              </a:rPr>
              <a:t>No </a:t>
            </a:r>
            <a:r>
              <a:rPr lang="es-ES" sz="2400" b="1" dirty="0">
                <a:solidFill>
                  <a:schemeClr val="bg1"/>
                </a:solidFill>
              </a:rPr>
              <a:t>debe andar siempre bromeando, sino exhortando, </a:t>
            </a:r>
            <a:endParaRPr lang="es-ES" sz="2400" b="1" dirty="0" smtClean="0">
              <a:solidFill>
                <a:schemeClr val="bg1"/>
              </a:solidFill>
            </a:endParaRPr>
          </a:p>
          <a:p>
            <a:r>
              <a:rPr lang="es-ES" sz="2400" b="1" dirty="0">
                <a:solidFill>
                  <a:schemeClr val="bg1"/>
                </a:solidFill>
              </a:rPr>
              <a:t> </a:t>
            </a:r>
            <a:r>
              <a:rPr lang="es-ES" sz="2400" b="1" dirty="0" smtClean="0">
                <a:solidFill>
                  <a:schemeClr val="bg1"/>
                </a:solidFill>
              </a:rPr>
              <a:t>    enseñando</a:t>
            </a:r>
            <a:r>
              <a:rPr lang="es-ES" sz="2400" b="1" dirty="0">
                <a:solidFill>
                  <a:schemeClr val="bg1"/>
                </a:solidFill>
              </a:rPr>
              <a:t>, guiando, consolando, amonestando, y animando.</a:t>
            </a:r>
          </a:p>
        </p:txBody>
      </p:sp>
      <p:pic>
        <p:nvPicPr>
          <p:cNvPr id="11" name="Imagen 10"/>
          <p:cNvPicPr>
            <a:picLocks noChangeAspect="1"/>
          </p:cNvPicPr>
          <p:nvPr/>
        </p:nvPicPr>
        <p:blipFill>
          <a:blip r:embed="rId3"/>
          <a:stretch>
            <a:fillRect/>
          </a:stretch>
        </p:blipFill>
        <p:spPr>
          <a:xfrm>
            <a:off x="9296400" y="3092541"/>
            <a:ext cx="2895600" cy="3714750"/>
          </a:xfrm>
          <a:prstGeom prst="rect">
            <a:avLst/>
          </a:prstGeom>
        </p:spPr>
      </p:pic>
    </p:spTree>
    <p:extLst>
      <p:ext uri="{BB962C8B-B14F-4D97-AF65-F5344CB8AC3E}">
        <p14:creationId xmlns:p14="http://schemas.microsoft.com/office/powerpoint/2010/main" val="280283552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027781" y="1144588"/>
            <a:ext cx="9779766" cy="3908762"/>
          </a:xfrm>
          <a:prstGeom prst="rect">
            <a:avLst/>
          </a:prstGeom>
        </p:spPr>
        <p:txBody>
          <a:bodyPr wrap="square">
            <a:spAutoFit/>
          </a:bodyPr>
          <a:lstStyle/>
          <a:p>
            <a:r>
              <a:rPr lang="pt-BR" sz="2800" b="1" dirty="0" smtClean="0">
                <a:solidFill>
                  <a:schemeClr val="accent4">
                    <a:lumMod val="40000"/>
                    <a:lumOff val="60000"/>
                  </a:schemeClr>
                </a:solidFill>
              </a:rPr>
              <a:t>          5</a:t>
            </a:r>
            <a:r>
              <a:rPr lang="pt-BR" sz="2800" b="1" dirty="0">
                <a:solidFill>
                  <a:schemeClr val="accent4">
                    <a:lumMod val="40000"/>
                    <a:lumOff val="60000"/>
                  </a:schemeClr>
                </a:solidFill>
              </a:rPr>
              <a:t>. </a:t>
            </a:r>
            <a:r>
              <a:rPr lang="pt-BR" sz="2800" b="1" dirty="0" smtClean="0">
                <a:solidFill>
                  <a:schemeClr val="accent4">
                    <a:lumMod val="40000"/>
                    <a:lumOff val="60000"/>
                  </a:schemeClr>
                </a:solidFill>
              </a:rPr>
              <a:t>Decoroso </a:t>
            </a:r>
            <a:r>
              <a:rPr lang="pt-BR" sz="2800" b="1" dirty="0">
                <a:solidFill>
                  <a:schemeClr val="accent4">
                    <a:lumMod val="40000"/>
                    <a:lumOff val="60000"/>
                  </a:schemeClr>
                </a:solidFill>
              </a:rPr>
              <a:t>(1 </a:t>
            </a:r>
            <a:r>
              <a:rPr lang="pt-BR" sz="2800" b="1" dirty="0" err="1">
                <a:solidFill>
                  <a:schemeClr val="accent4">
                    <a:lumMod val="40000"/>
                    <a:lumOff val="60000"/>
                  </a:schemeClr>
                </a:solidFill>
              </a:rPr>
              <a:t>Timoteo</a:t>
            </a:r>
            <a:r>
              <a:rPr lang="pt-BR" sz="2800" b="1" dirty="0">
                <a:solidFill>
                  <a:schemeClr val="accent4">
                    <a:lumMod val="40000"/>
                    <a:lumOff val="60000"/>
                  </a:schemeClr>
                </a:solidFill>
              </a:rPr>
              <a:t> </a:t>
            </a:r>
            <a:r>
              <a:rPr lang="pt-BR" sz="2800" b="1" dirty="0" smtClean="0">
                <a:solidFill>
                  <a:schemeClr val="accent4">
                    <a:lumMod val="40000"/>
                    <a:lumOff val="60000"/>
                  </a:schemeClr>
                </a:solidFill>
              </a:rPr>
              <a:t>3:2)</a:t>
            </a:r>
          </a:p>
          <a:p>
            <a:endParaRPr lang="es-ES" sz="2800" b="1" dirty="0" smtClean="0">
              <a:solidFill>
                <a:schemeClr val="accent4">
                  <a:lumMod val="40000"/>
                  <a:lumOff val="60000"/>
                </a:schemeClr>
              </a:solidFill>
            </a:endParaRPr>
          </a:p>
          <a:p>
            <a:pPr marL="342900" indent="-342900">
              <a:buFont typeface="Wingdings" panose="05000000000000000000" pitchFamily="2" charset="2"/>
              <a:buChar char="Ø"/>
            </a:pPr>
            <a:r>
              <a:rPr lang="es-ES" sz="2400" dirty="0" smtClean="0">
                <a:solidFill>
                  <a:schemeClr val="bg1"/>
                </a:solidFill>
              </a:rPr>
              <a:t>Denota </a:t>
            </a:r>
            <a:r>
              <a:rPr lang="es-ES" sz="2400" dirty="0">
                <a:solidFill>
                  <a:schemeClr val="bg1"/>
                </a:solidFill>
              </a:rPr>
              <a:t>alguien disciplinado en su vida personal, en el hogar, </a:t>
            </a:r>
            <a:r>
              <a:rPr lang="es-ES" sz="2400" dirty="0" smtClean="0">
                <a:solidFill>
                  <a:schemeClr val="bg1"/>
                </a:solidFill>
              </a:rPr>
              <a:t>en su </a:t>
            </a:r>
            <a:r>
              <a:rPr lang="es-ES" sz="2400" dirty="0">
                <a:solidFill>
                  <a:schemeClr val="bg1"/>
                </a:solidFill>
              </a:rPr>
              <a:t>trabajo y en la vida de la asamblea. </a:t>
            </a:r>
            <a:endParaRPr lang="es-ES" sz="2400" dirty="0" smtClean="0">
              <a:solidFill>
                <a:schemeClr val="bg1"/>
              </a:solidFill>
            </a:endParaRPr>
          </a:p>
          <a:p>
            <a:pPr marL="342900" indent="-342900">
              <a:buFont typeface="Wingdings" panose="05000000000000000000" pitchFamily="2" charset="2"/>
              <a:buChar char="Ø"/>
            </a:pPr>
            <a:r>
              <a:rPr lang="es-ES" sz="2400" dirty="0">
                <a:solidFill>
                  <a:schemeClr val="bg1"/>
                </a:solidFill>
              </a:rPr>
              <a:t>Q</a:t>
            </a:r>
            <a:r>
              <a:rPr lang="es-ES" sz="2400" dirty="0" smtClean="0">
                <a:solidFill>
                  <a:schemeClr val="bg1"/>
                </a:solidFill>
              </a:rPr>
              <a:t>ue </a:t>
            </a:r>
            <a:r>
              <a:rPr lang="es-ES" sz="2400" dirty="0">
                <a:solidFill>
                  <a:schemeClr val="bg1"/>
                </a:solidFill>
              </a:rPr>
              <a:t>no es descuidado. </a:t>
            </a:r>
            <a:endParaRPr lang="es-ES" sz="2400" dirty="0" smtClean="0">
              <a:solidFill>
                <a:schemeClr val="bg1"/>
              </a:solidFill>
            </a:endParaRPr>
          </a:p>
          <a:p>
            <a:pPr marL="342900" indent="-342900">
              <a:buFont typeface="Wingdings" panose="05000000000000000000" pitchFamily="2" charset="2"/>
              <a:buChar char="Ø"/>
            </a:pPr>
            <a:r>
              <a:rPr lang="es-ES" sz="2400" dirty="0" smtClean="0">
                <a:solidFill>
                  <a:schemeClr val="bg1"/>
                </a:solidFill>
              </a:rPr>
              <a:t>Llega </a:t>
            </a:r>
            <a:r>
              <a:rPr lang="es-ES" sz="2400" dirty="0">
                <a:solidFill>
                  <a:schemeClr val="bg1"/>
                </a:solidFill>
              </a:rPr>
              <a:t>a sus citas puntualmente y cumple su trabajo a </a:t>
            </a:r>
            <a:r>
              <a:rPr lang="es-ES" sz="2400" dirty="0" smtClean="0">
                <a:solidFill>
                  <a:schemeClr val="bg1"/>
                </a:solidFill>
              </a:rPr>
              <a:t>tiempo.</a:t>
            </a:r>
          </a:p>
          <a:p>
            <a:pPr marL="342900" indent="-342900">
              <a:buFont typeface="Wingdings" panose="05000000000000000000" pitchFamily="2" charset="2"/>
              <a:buChar char="Ø"/>
            </a:pPr>
            <a:r>
              <a:rPr lang="es-ES" sz="2400" dirty="0" smtClean="0">
                <a:solidFill>
                  <a:schemeClr val="bg1"/>
                </a:solidFill>
              </a:rPr>
              <a:t>Cuida </a:t>
            </a:r>
            <a:r>
              <a:rPr lang="es-ES" sz="2400" dirty="0">
                <a:solidFill>
                  <a:schemeClr val="bg1"/>
                </a:solidFill>
              </a:rPr>
              <a:t>su apariencia personal </a:t>
            </a:r>
          </a:p>
          <a:p>
            <a:pPr marL="342900" indent="-342900">
              <a:buFont typeface="Wingdings" panose="05000000000000000000" pitchFamily="2" charset="2"/>
              <a:buChar char="Ø"/>
            </a:pPr>
            <a:r>
              <a:rPr lang="es-ES" sz="2400" dirty="0" smtClean="0">
                <a:solidFill>
                  <a:schemeClr val="bg1"/>
                </a:solidFill>
              </a:rPr>
              <a:t>Es </a:t>
            </a:r>
            <a:r>
              <a:rPr lang="es-ES" sz="2400" dirty="0">
                <a:solidFill>
                  <a:schemeClr val="bg1"/>
                </a:solidFill>
              </a:rPr>
              <a:t>metódico, </a:t>
            </a:r>
            <a:r>
              <a:rPr lang="es-ES" sz="2000" dirty="0">
                <a:solidFill>
                  <a:schemeClr val="bg1"/>
                </a:solidFill>
              </a:rPr>
              <a:t>(</a:t>
            </a:r>
            <a:r>
              <a:rPr lang="es-ES" sz="2000" i="1" dirty="0">
                <a:solidFill>
                  <a:schemeClr val="bg1"/>
                </a:solidFill>
              </a:rPr>
              <a:t>Modo de decir o hacer con orden</a:t>
            </a:r>
            <a:r>
              <a:rPr lang="es-ES" sz="2000" dirty="0">
                <a:solidFill>
                  <a:schemeClr val="bg1"/>
                </a:solidFill>
              </a:rPr>
              <a:t>) </a:t>
            </a:r>
            <a:endParaRPr lang="es-ES" sz="2000" dirty="0" smtClean="0">
              <a:solidFill>
                <a:schemeClr val="bg1"/>
              </a:solidFill>
            </a:endParaRPr>
          </a:p>
          <a:p>
            <a:pPr marL="342900" indent="-342900">
              <a:buFont typeface="Wingdings" panose="05000000000000000000" pitchFamily="2" charset="2"/>
              <a:buChar char="Ø"/>
            </a:pPr>
            <a:r>
              <a:rPr lang="es-ES" sz="2400" dirty="0" smtClean="0">
                <a:solidFill>
                  <a:schemeClr val="bg1"/>
                </a:solidFill>
              </a:rPr>
              <a:t>Trabaja </a:t>
            </a:r>
            <a:r>
              <a:rPr lang="es-ES" sz="2400" dirty="0">
                <a:solidFill>
                  <a:schemeClr val="bg1"/>
                </a:solidFill>
              </a:rPr>
              <a:t>sistemáticamente, </a:t>
            </a:r>
            <a:r>
              <a:rPr lang="es-ES" sz="2000" dirty="0">
                <a:solidFill>
                  <a:schemeClr val="bg1"/>
                </a:solidFill>
              </a:rPr>
              <a:t>(</a:t>
            </a:r>
            <a:r>
              <a:rPr lang="es-ES" sz="2000" i="1" dirty="0">
                <a:solidFill>
                  <a:schemeClr val="bg1"/>
                </a:solidFill>
              </a:rPr>
              <a:t>Que sigue o se ajusta a un </a:t>
            </a:r>
            <a:r>
              <a:rPr lang="es-ES" sz="2000" i="1" dirty="0" smtClean="0">
                <a:solidFill>
                  <a:schemeClr val="bg1"/>
                </a:solidFill>
              </a:rPr>
              <a:t>sistema</a:t>
            </a:r>
            <a:r>
              <a:rPr lang="es-ES" sz="2000" dirty="0" smtClean="0">
                <a:solidFill>
                  <a:schemeClr val="bg1"/>
                </a:solidFill>
              </a:rPr>
              <a:t>)</a:t>
            </a:r>
            <a:r>
              <a:rPr lang="es-ES" sz="2400" dirty="0" smtClean="0">
                <a:solidFill>
                  <a:schemeClr val="bg1"/>
                </a:solidFill>
              </a:rPr>
              <a:t>. </a:t>
            </a:r>
          </a:p>
          <a:p>
            <a:pPr marL="342900" indent="-342900">
              <a:buFont typeface="Wingdings" panose="05000000000000000000" pitchFamily="2" charset="2"/>
              <a:buChar char="Ø"/>
            </a:pPr>
            <a:r>
              <a:rPr lang="es-ES" sz="2400" dirty="0" smtClean="0">
                <a:solidFill>
                  <a:schemeClr val="bg1"/>
                </a:solidFill>
              </a:rPr>
              <a:t> </a:t>
            </a:r>
            <a:r>
              <a:rPr lang="es-ES" sz="2400" dirty="0">
                <a:solidFill>
                  <a:schemeClr val="bg1"/>
                </a:solidFill>
              </a:rPr>
              <a:t>Una persona que procede por </a:t>
            </a:r>
            <a:r>
              <a:rPr lang="es-ES" sz="2400" dirty="0" smtClean="0">
                <a:solidFill>
                  <a:schemeClr val="bg1"/>
                </a:solidFill>
              </a:rPr>
              <a:t>principios</a:t>
            </a:r>
            <a:endParaRPr lang="es-ES" sz="2400" dirty="0">
              <a:solidFill>
                <a:schemeClr val="bg1"/>
              </a:solidFill>
            </a:endParaRPr>
          </a:p>
        </p:txBody>
      </p:sp>
      <p:pic>
        <p:nvPicPr>
          <p:cNvPr id="8" name="Imagen 7"/>
          <p:cNvPicPr>
            <a:picLocks noChangeAspect="1"/>
          </p:cNvPicPr>
          <p:nvPr/>
        </p:nvPicPr>
        <p:blipFill>
          <a:blip r:embed="rId3"/>
          <a:stretch>
            <a:fillRect/>
          </a:stretch>
        </p:blipFill>
        <p:spPr>
          <a:xfrm>
            <a:off x="8987883" y="2633660"/>
            <a:ext cx="3204117" cy="4224340"/>
          </a:xfrm>
          <a:prstGeom prst="rect">
            <a:avLst/>
          </a:prstGeom>
        </p:spPr>
      </p:pic>
    </p:spTree>
    <p:extLst>
      <p:ext uri="{BB962C8B-B14F-4D97-AF65-F5344CB8AC3E}">
        <p14:creationId xmlns:p14="http://schemas.microsoft.com/office/powerpoint/2010/main" val="17615413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 calcmode="lin" valueType="num">
                                      <p:cBhvr additive="base">
                                        <p:cTn id="37"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pRg st="7" end="7"/>
                                            </p:txEl>
                                          </p:spTgt>
                                        </p:tgtEl>
                                        <p:attrNameLst>
                                          <p:attrName>style.visibility</p:attrName>
                                        </p:attrNameLst>
                                      </p:cBhvr>
                                      <p:to>
                                        <p:strVal val="visible"/>
                                      </p:to>
                                    </p:set>
                                    <p:anim calcmode="lin" valueType="num">
                                      <p:cBhvr additive="base">
                                        <p:cTn id="43"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xEl>
                                              <p:pRg st="8" end="8"/>
                                            </p:txEl>
                                          </p:spTgt>
                                        </p:tgtEl>
                                        <p:attrNameLst>
                                          <p:attrName>style.visibility</p:attrName>
                                        </p:attrNameLst>
                                      </p:cBhvr>
                                      <p:to>
                                        <p:strVal val="visible"/>
                                      </p:to>
                                    </p:set>
                                    <p:anim calcmode="lin" valueType="num">
                                      <p:cBhvr additive="base">
                                        <p:cTn id="49"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623381" y="1300669"/>
            <a:ext cx="10594746" cy="3477875"/>
          </a:xfrm>
          <a:prstGeom prst="rect">
            <a:avLst/>
          </a:prstGeom>
        </p:spPr>
        <p:txBody>
          <a:bodyPr wrap="square">
            <a:spAutoFit/>
          </a:bodyPr>
          <a:lstStyle/>
          <a:p>
            <a:pPr marL="0" lvl="1" defTabSz="762000" eaLnBrk="0" fontAlgn="base" hangingPunct="0">
              <a:spcBef>
                <a:spcPct val="0"/>
              </a:spcBef>
              <a:spcAft>
                <a:spcPct val="0"/>
              </a:spcAft>
              <a:buSzPct val="100000"/>
              <a:defRPr/>
            </a:pPr>
            <a:r>
              <a:rPr lang="es-ES_tradnl" sz="2400" b="1" kern="0" dirty="0" smtClean="0">
                <a:solidFill>
                  <a:srgbClr val="FDE3BA"/>
                </a:solidFill>
                <a:effectLst>
                  <a:outerShdw blurRad="38100" dist="38100" dir="2700000" algn="tl">
                    <a:srgbClr val="000000">
                      <a:alpha val="43137"/>
                    </a:srgbClr>
                  </a:outerShdw>
                </a:effectLst>
                <a:latin typeface="Times New Roman" pitchFamily="18" charset="0"/>
              </a:rPr>
              <a:t>                                    </a:t>
            </a:r>
            <a:r>
              <a:rPr lang="es-ES_tradnl" sz="2800" b="1" kern="0" dirty="0" smtClean="0">
                <a:solidFill>
                  <a:srgbClr val="FDE3BA"/>
                </a:solidFill>
                <a:effectLst>
                  <a:outerShdw blurRad="38100" dist="38100" dir="2700000" algn="tl">
                    <a:srgbClr val="000000">
                      <a:alpha val="43137"/>
                    </a:srgbClr>
                  </a:outerShdw>
                </a:effectLst>
                <a:latin typeface="Times New Roman" pitchFamily="18" charset="0"/>
              </a:rPr>
              <a:t>      </a:t>
            </a:r>
            <a:r>
              <a:rPr lang="es-ES_tradnl" sz="2800" b="1" kern="0" dirty="0" smtClean="0">
                <a:solidFill>
                  <a:srgbClr val="FDE3BA"/>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6. Hospedador</a:t>
            </a:r>
            <a:endParaRPr lang="es-ES_tradnl" sz="2800" kern="0" dirty="0">
              <a:solidFill>
                <a:srgbClr val="FDE3BA"/>
              </a:solidFill>
              <a:latin typeface="Arial" panose="020B0604020202020204" pitchFamily="34" charset="0"/>
              <a:cs typeface="Arial" panose="020B0604020202020204" pitchFamily="34" charset="0"/>
            </a:endParaRPr>
          </a:p>
          <a:p>
            <a:pPr marL="800100" lvl="1" indent="-342900" defTabSz="762000" eaLnBrk="0" fontAlgn="base" hangingPunct="0">
              <a:spcBef>
                <a:spcPct val="20000"/>
              </a:spcBef>
              <a:spcAft>
                <a:spcPct val="0"/>
              </a:spcAft>
              <a:buFont typeface="Wingdings" panose="05000000000000000000" pitchFamily="2" charset="2"/>
              <a:buChar char="Ø"/>
              <a:defRPr/>
            </a:pPr>
            <a:r>
              <a:rPr lang="es-ES_tradnl" sz="2400" b="1" kern="0"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Mantiene la casa abierta para todos</a:t>
            </a:r>
          </a:p>
          <a:p>
            <a:pPr marL="800100" lvl="1" indent="-342900" defTabSz="762000" eaLnBrk="0" fontAlgn="base" hangingPunct="0">
              <a:spcBef>
                <a:spcPct val="20000"/>
              </a:spcBef>
              <a:spcAft>
                <a:spcPct val="0"/>
              </a:spcAft>
              <a:buFont typeface="Wingdings" panose="05000000000000000000" pitchFamily="2" charset="2"/>
              <a:buChar char="Ø"/>
              <a:defRPr/>
            </a:pPr>
            <a:r>
              <a:rPr lang="es-ES_tradnl" sz="2400" b="1" kern="0"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Esta </a:t>
            </a:r>
            <a:r>
              <a:rPr lang="es-ES_tradnl" sz="2400" b="1" kern="0" dirty="0" smtClean="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presto </a:t>
            </a:r>
            <a:r>
              <a:rPr lang="es-ES_tradnl" sz="2400" b="1" kern="0"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 proveer </a:t>
            </a:r>
            <a:r>
              <a:rPr lang="es-ES_tradnl" sz="2400" b="1" kern="0" dirty="0" smtClean="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ayuda espiritual y material</a:t>
            </a:r>
          </a:p>
          <a:p>
            <a:pPr marL="800100" lvl="1" indent="-342900" defTabSz="762000" eaLnBrk="0" fontAlgn="base" hangingPunct="0">
              <a:spcBef>
                <a:spcPct val="20000"/>
              </a:spcBef>
              <a:spcAft>
                <a:spcPct val="0"/>
              </a:spcAft>
              <a:buFont typeface="Wingdings" panose="05000000000000000000" pitchFamily="2" charset="2"/>
              <a:buChar char="Ø"/>
              <a:defRPr/>
            </a:pPr>
            <a:r>
              <a:rPr lang="es-ES_tradnl" sz="2400" b="1" kern="0" dirty="0" smtClean="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Su </a:t>
            </a:r>
            <a:r>
              <a:rPr lang="es-ES_tradnl" sz="2400" b="1" kern="0"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esposa debe compartir sus metas</a:t>
            </a:r>
          </a:p>
          <a:p>
            <a:pPr marL="800100" lvl="1" indent="-342900" defTabSz="762000" eaLnBrk="0" fontAlgn="base" hangingPunct="0">
              <a:spcBef>
                <a:spcPct val="20000"/>
              </a:spcBef>
              <a:spcAft>
                <a:spcPct val="0"/>
              </a:spcAft>
              <a:buFont typeface="Wingdings" panose="05000000000000000000" pitchFamily="2" charset="2"/>
              <a:buChar char="Ø"/>
              <a:defRPr/>
            </a:pPr>
            <a:r>
              <a:rPr lang="es-ES_tradnl" sz="2400" b="1" kern="0"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La hospitalidad es un deber de todos los creyentes Ro.12:13</a:t>
            </a:r>
          </a:p>
          <a:p>
            <a:pPr marL="800100" lvl="1" indent="-342900" defTabSz="762000" eaLnBrk="0" fontAlgn="base" hangingPunct="0">
              <a:spcBef>
                <a:spcPct val="20000"/>
              </a:spcBef>
              <a:spcAft>
                <a:spcPct val="0"/>
              </a:spcAft>
              <a:buFont typeface="Wingdings" panose="05000000000000000000" pitchFamily="2" charset="2"/>
              <a:buChar char="Ø"/>
              <a:defRPr/>
            </a:pPr>
            <a:r>
              <a:rPr lang="es-ES_tradnl" sz="2400" b="1" i="1" u="sng" kern="0" dirty="0" smtClean="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La </a:t>
            </a:r>
            <a:r>
              <a:rPr lang="es-ES_tradnl" sz="2400" b="1" i="1" u="sng" kern="0"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falta de hospitalidad  es señal segura de un </a:t>
            </a:r>
            <a:r>
              <a:rPr lang="es-ES_tradnl" sz="2400" b="1" i="1" u="sng" kern="0" dirty="0" smtClean="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cristianismo </a:t>
            </a:r>
            <a:r>
              <a:rPr lang="es-ES_tradnl" sz="2400" b="1" i="1" u="sng" kern="0"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egoísta, sin vida y sin amor</a:t>
            </a:r>
            <a:r>
              <a:rPr lang="es-ES_tradnl" sz="2400" b="1" kern="0" dirty="0">
                <a:solidFill>
                  <a:srgbClr val="FFFF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lvl="1" defTabSz="762000" eaLnBrk="0" fontAlgn="base" hangingPunct="0">
              <a:spcBef>
                <a:spcPct val="20000"/>
              </a:spcBef>
              <a:spcAft>
                <a:spcPct val="0"/>
              </a:spcAft>
              <a:defRPr/>
            </a:pPr>
            <a:endParaRPr lang="es-ES_tradnl" sz="2000" b="1" kern="0" dirty="0">
              <a:solidFill>
                <a:srgbClr val="FFFFFF"/>
              </a:solidFill>
              <a:effectLst>
                <a:outerShdw blurRad="38100" dist="38100" dir="2700000" algn="tl">
                  <a:srgbClr val="000000">
                    <a:alpha val="43137"/>
                  </a:srgbClr>
                </a:outerShdw>
              </a:effectLst>
              <a:latin typeface="Times New Roman" pitchFamily="18" charset="0"/>
            </a:endParaRPr>
          </a:p>
        </p:txBody>
      </p:sp>
      <p:pic>
        <p:nvPicPr>
          <p:cNvPr id="8" name="Imagen 7"/>
          <p:cNvPicPr>
            <a:picLocks noChangeAspect="1"/>
          </p:cNvPicPr>
          <p:nvPr/>
        </p:nvPicPr>
        <p:blipFill rotWithShape="1">
          <a:blip r:embed="rId3"/>
          <a:srcRect l="1888" t="2241" r="2187" b="2327"/>
          <a:stretch/>
        </p:blipFill>
        <p:spPr>
          <a:xfrm>
            <a:off x="6595017" y="4003288"/>
            <a:ext cx="5664820" cy="2854712"/>
          </a:xfrm>
          <a:prstGeom prst="rect">
            <a:avLst/>
          </a:prstGeom>
        </p:spPr>
      </p:pic>
    </p:spTree>
    <p:extLst>
      <p:ext uri="{BB962C8B-B14F-4D97-AF65-F5344CB8AC3E}">
        <p14:creationId xmlns:p14="http://schemas.microsoft.com/office/powerpoint/2010/main" val="405579180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557322" y="1144588"/>
            <a:ext cx="8798533" cy="461665"/>
          </a:xfrm>
          <a:prstGeom prst="rect">
            <a:avLst/>
          </a:prstGeom>
        </p:spPr>
        <p:txBody>
          <a:bodyPr wrap="square">
            <a:spAutoFit/>
          </a:bodyPr>
          <a:lstStyle/>
          <a:p>
            <a:r>
              <a:rPr lang="es-ES" sz="2400" b="1" dirty="0" smtClean="0">
                <a:solidFill>
                  <a:schemeClr val="accent4">
                    <a:lumMod val="20000"/>
                    <a:lumOff val="80000"/>
                  </a:schemeClr>
                </a:solidFill>
              </a:rPr>
              <a:t>7. Apto </a:t>
            </a:r>
            <a:r>
              <a:rPr lang="es-ES" sz="2400" b="1" dirty="0">
                <a:solidFill>
                  <a:schemeClr val="accent4">
                    <a:lumMod val="20000"/>
                    <a:lumOff val="80000"/>
                  </a:schemeClr>
                </a:solidFill>
              </a:rPr>
              <a:t>para enseñar (1 Timoteo 3:2; Tito 1:9; 2 Timoteo 2:24-26).</a:t>
            </a:r>
          </a:p>
        </p:txBody>
      </p:sp>
      <p:sp>
        <p:nvSpPr>
          <p:cNvPr id="9" name="Rectángulo 8"/>
          <p:cNvSpPr/>
          <p:nvPr/>
        </p:nvSpPr>
        <p:spPr>
          <a:xfrm>
            <a:off x="1054176" y="1606253"/>
            <a:ext cx="10083648" cy="3194721"/>
          </a:xfrm>
          <a:prstGeom prst="rect">
            <a:avLst/>
          </a:prstGeom>
        </p:spPr>
        <p:txBody>
          <a:bodyPr wrap="square">
            <a:spAutoFit/>
          </a:bodyPr>
          <a:lstStyle/>
          <a:p>
            <a:pPr marL="342900" lvl="0" indent="-342900" defTabSz="762000" eaLnBrk="0" fontAlgn="base" hangingPunct="0">
              <a:spcBef>
                <a:spcPct val="0"/>
              </a:spcBef>
              <a:spcAft>
                <a:spcPct val="0"/>
              </a:spcAft>
              <a:buSzPct val="100000"/>
              <a:defRPr/>
            </a:pPr>
            <a:r>
              <a:rPr lang="es-EC" sz="2400" b="1" kern="0" dirty="0" smtClean="0">
                <a:solidFill>
                  <a:srgbClr val="FFFFFF"/>
                </a:solidFill>
                <a:effectLst>
                  <a:outerShdw blurRad="38100" dist="38100" dir="2700000" algn="tl">
                    <a:srgbClr val="000000"/>
                  </a:outerShdw>
                </a:effectLst>
                <a:latin typeface="Arial"/>
              </a:rPr>
              <a:t>   </a:t>
            </a:r>
            <a:r>
              <a:rPr lang="es-EC" sz="2400" b="1" kern="0" dirty="0" smtClean="0">
                <a:solidFill>
                  <a:srgbClr val="FFFFFF"/>
                </a:solidFill>
                <a:effectLst>
                  <a:outerShdw blurRad="38100" dist="38100" dir="2700000" algn="tl">
                    <a:srgbClr val="000000"/>
                  </a:outerShdw>
                </a:effectLst>
              </a:rPr>
              <a:t>(</a:t>
            </a:r>
            <a:r>
              <a:rPr lang="es-EC" sz="2400" b="1" kern="0" dirty="0" err="1" smtClean="0">
                <a:solidFill>
                  <a:srgbClr val="FFFFFF"/>
                </a:solidFill>
                <a:effectLst>
                  <a:outerShdw blurRad="38100" dist="38100" dir="2700000" algn="tl">
                    <a:srgbClr val="000000"/>
                  </a:outerShdw>
                </a:effectLst>
              </a:rPr>
              <a:t>didaktikos</a:t>
            </a:r>
            <a:r>
              <a:rPr lang="es-EC" sz="2400" b="1" kern="0" dirty="0">
                <a:solidFill>
                  <a:srgbClr val="FFFFFF"/>
                </a:solidFill>
                <a:effectLst>
                  <a:outerShdw blurRad="38100" dist="38100" dir="2700000" algn="tl">
                    <a:srgbClr val="000000"/>
                  </a:outerShdw>
                </a:effectLst>
              </a:rPr>
              <a:t>) que enseña y es enseñable</a:t>
            </a:r>
            <a:r>
              <a:rPr lang="es-ES_tradnl" sz="2400" b="1" kern="0" dirty="0">
                <a:solidFill>
                  <a:srgbClr val="FDE3BA"/>
                </a:solidFill>
                <a:effectLst>
                  <a:outerShdw blurRad="38100" dist="38100" dir="2700000" algn="tl">
                    <a:srgbClr val="000000"/>
                  </a:outerShdw>
                </a:effectLst>
              </a:rPr>
              <a:t>Tito 1:9  </a:t>
            </a:r>
            <a:r>
              <a:rPr lang="es-ES_tradnl" sz="2400" b="1" kern="0" dirty="0">
                <a:solidFill>
                  <a:srgbClr val="FFFFFF"/>
                </a:solidFill>
                <a:effectLst>
                  <a:outerShdw blurRad="38100" dist="38100" dir="2700000" algn="tl">
                    <a:srgbClr val="000000"/>
                  </a:outerShdw>
                </a:effectLst>
              </a:rPr>
              <a:t>(No se refiere al don, </a:t>
            </a:r>
            <a:r>
              <a:rPr lang="es-ES_tradnl" sz="2400" b="1" kern="0" dirty="0" smtClean="0">
                <a:solidFill>
                  <a:srgbClr val="FFFFFF"/>
                </a:solidFill>
                <a:effectLst>
                  <a:outerShdw blurRad="38100" dist="38100" dir="2700000" algn="tl">
                    <a:srgbClr val="000000"/>
                  </a:outerShdw>
                </a:effectLst>
              </a:rPr>
              <a:t>sino una </a:t>
            </a:r>
            <a:r>
              <a:rPr lang="es-ES_tradnl" sz="2400" b="1" kern="0" dirty="0">
                <a:solidFill>
                  <a:srgbClr val="FFFFFF"/>
                </a:solidFill>
                <a:effectLst>
                  <a:outerShdw blurRad="38100" dist="38100" dir="2700000" algn="tl">
                    <a:srgbClr val="000000"/>
                  </a:outerShdw>
                </a:effectLst>
              </a:rPr>
              <a:t>capacidad la cual uno puede </a:t>
            </a:r>
            <a:r>
              <a:rPr lang="es-ES_tradnl" sz="2400" b="1" kern="0" dirty="0" smtClean="0">
                <a:solidFill>
                  <a:srgbClr val="FFFFFF"/>
                </a:solidFill>
                <a:effectLst>
                  <a:outerShdw blurRad="38100" dist="38100" dir="2700000" algn="tl">
                    <a:srgbClr val="000000"/>
                  </a:outerShdw>
                </a:effectLst>
              </a:rPr>
              <a:t>desarrollar).</a:t>
            </a:r>
            <a:endParaRPr lang="es-ES_tradnl" sz="2400" b="1" kern="0" dirty="0">
              <a:solidFill>
                <a:srgbClr val="FFFFFF"/>
              </a:solidFill>
              <a:effectLst>
                <a:outerShdw blurRad="38100" dist="38100" dir="2700000" algn="tl">
                  <a:srgbClr val="000000"/>
                </a:outerShdw>
              </a:effectLst>
            </a:endParaRPr>
          </a:p>
          <a:p>
            <a:pPr marL="342900" lvl="0" indent="-342900" defTabSz="762000" eaLnBrk="0" fontAlgn="base" hangingPunct="0">
              <a:spcBef>
                <a:spcPct val="0"/>
              </a:spcBef>
              <a:spcAft>
                <a:spcPct val="0"/>
              </a:spcAft>
              <a:buSzPct val="100000"/>
              <a:defRPr/>
            </a:pPr>
            <a:r>
              <a:rPr lang="es-ES_tradnl" sz="2400" b="1" i="1" u="sng" kern="0" dirty="0" smtClean="0">
                <a:solidFill>
                  <a:schemeClr val="accent4">
                    <a:lumMod val="20000"/>
                    <a:lumOff val="80000"/>
                  </a:schemeClr>
                </a:solidFill>
                <a:effectLst>
                  <a:outerShdw blurRad="38100" dist="38100" dir="2700000" algn="tl">
                    <a:srgbClr val="000000"/>
                  </a:outerShdw>
                </a:effectLst>
              </a:rPr>
              <a:t>   Todos </a:t>
            </a:r>
            <a:r>
              <a:rPr lang="es-ES_tradnl" sz="2400" b="1" i="1" u="sng" kern="0" dirty="0">
                <a:solidFill>
                  <a:schemeClr val="accent4">
                    <a:lumMod val="20000"/>
                    <a:lumOff val="80000"/>
                  </a:schemeClr>
                </a:solidFill>
                <a:effectLst>
                  <a:outerShdw blurRad="38100" dist="38100" dir="2700000" algn="tl">
                    <a:srgbClr val="000000"/>
                  </a:outerShdw>
                </a:effectLst>
              </a:rPr>
              <a:t>los creyentes debemos estar capacitados para enseñar a </a:t>
            </a:r>
            <a:r>
              <a:rPr lang="es-ES_tradnl" sz="2400" b="1" i="1" u="sng" kern="0" dirty="0" smtClean="0">
                <a:solidFill>
                  <a:schemeClr val="accent4">
                    <a:lumMod val="20000"/>
                    <a:lumOff val="80000"/>
                  </a:schemeClr>
                </a:solidFill>
                <a:effectLst>
                  <a:outerShdw blurRad="38100" dist="38100" dir="2700000" algn="tl">
                    <a:srgbClr val="000000"/>
                  </a:outerShdw>
                </a:effectLst>
              </a:rPr>
              <a:t>otros Col.3:16</a:t>
            </a:r>
            <a:endParaRPr lang="es-ES_tradnl" sz="2400" b="1" i="1" u="sng" kern="0" dirty="0">
              <a:solidFill>
                <a:schemeClr val="accent4">
                  <a:lumMod val="20000"/>
                  <a:lumOff val="80000"/>
                </a:schemeClr>
              </a:solidFill>
              <a:effectLst>
                <a:outerShdw blurRad="38100" dist="38100" dir="2700000" algn="tl">
                  <a:srgbClr val="000000"/>
                </a:outerShdw>
              </a:effectLst>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rPr>
              <a:t>Debe </a:t>
            </a:r>
            <a:r>
              <a:rPr lang="es-ES" sz="2400" b="1" kern="0" dirty="0">
                <a:solidFill>
                  <a:srgbClr val="FFFFFF"/>
                </a:solidFill>
                <a:effectLst>
                  <a:outerShdw blurRad="38100" dist="38100" dir="2700000" algn="tl">
                    <a:srgbClr val="000000"/>
                  </a:outerShdw>
                </a:effectLst>
              </a:rPr>
              <a:t>tener un conocimiento práctico de la Sagrada Escritura para ser capaz de enseñar, exhortar, descubrir y refutar doctrina falsa. </a:t>
            </a:r>
            <a:r>
              <a:rPr lang="es-ES" sz="2400" b="1" kern="0" dirty="0" smtClean="0">
                <a:solidFill>
                  <a:srgbClr val="FFFFFF"/>
                </a:solidFill>
                <a:effectLst>
                  <a:outerShdw blurRad="38100" dist="38100" dir="2700000" algn="tl">
                    <a:srgbClr val="000000"/>
                  </a:outerShdw>
                </a:effectLst>
              </a:rPr>
              <a:t> (</a:t>
            </a:r>
            <a:r>
              <a:rPr lang="es-ES" sz="2400" b="1" kern="0" dirty="0">
                <a:solidFill>
                  <a:srgbClr val="FFFFFF"/>
                </a:solidFill>
                <a:effectLst>
                  <a:outerShdw blurRad="38100" dist="38100" dir="2700000" algn="tl">
                    <a:srgbClr val="000000"/>
                  </a:outerShdw>
                </a:effectLst>
              </a:rPr>
              <a:t>Hechos 20:27-28). </a:t>
            </a:r>
            <a:endParaRPr lang="es-ES" sz="2400" b="1" kern="0" dirty="0" smtClean="0">
              <a:solidFill>
                <a:srgbClr val="FFFFFF"/>
              </a:solidFill>
              <a:effectLst>
                <a:outerShdw blurRad="38100" dist="38100" dir="2700000" algn="tl">
                  <a:srgbClr val="000000"/>
                </a:outerShdw>
              </a:effectLst>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a:solidFill>
                  <a:srgbClr val="FFFFFF"/>
                </a:solidFill>
                <a:effectLst>
                  <a:outerShdw blurRad="38100" dist="38100" dir="2700000" algn="tl">
                    <a:srgbClr val="000000"/>
                  </a:outerShdw>
                </a:effectLst>
              </a:rPr>
              <a:t>Debe tener la habilidad de ayudar a la gente con sus problemas y animarlos usando la Palabra de </a:t>
            </a:r>
            <a:r>
              <a:rPr lang="es-ES" sz="2400" b="1" kern="0" dirty="0" smtClean="0">
                <a:solidFill>
                  <a:srgbClr val="FFFFFF"/>
                </a:solidFill>
                <a:effectLst>
                  <a:outerShdw blurRad="38100" dist="38100" dir="2700000" algn="tl">
                    <a:srgbClr val="000000"/>
                  </a:outerShdw>
                </a:effectLst>
              </a:rPr>
              <a:t>Dios.</a:t>
            </a:r>
            <a:endParaRPr lang="es-ES" sz="2400" b="1" kern="0" dirty="0">
              <a:solidFill>
                <a:srgbClr val="FFFFFF"/>
              </a:solidFill>
              <a:effectLst>
                <a:outerShdw blurRad="38100" dist="38100" dir="2700000" algn="tl">
                  <a:srgbClr val="000000"/>
                </a:outerShdw>
              </a:effectLst>
            </a:endParaRPr>
          </a:p>
        </p:txBody>
      </p:sp>
      <p:pic>
        <p:nvPicPr>
          <p:cNvPr id="10" name="Imagen 9"/>
          <p:cNvPicPr>
            <a:picLocks noChangeAspect="1"/>
          </p:cNvPicPr>
          <p:nvPr/>
        </p:nvPicPr>
        <p:blipFill>
          <a:blip r:embed="rId3"/>
          <a:stretch>
            <a:fillRect/>
          </a:stretch>
        </p:blipFill>
        <p:spPr>
          <a:xfrm>
            <a:off x="6772758" y="4278823"/>
            <a:ext cx="5419241" cy="2621395"/>
          </a:xfrm>
          <a:prstGeom prst="rect">
            <a:avLst/>
          </a:prstGeom>
        </p:spPr>
      </p:pic>
    </p:spTree>
    <p:extLst>
      <p:ext uri="{BB962C8B-B14F-4D97-AF65-F5344CB8AC3E}">
        <p14:creationId xmlns:p14="http://schemas.microsoft.com/office/powerpoint/2010/main" val="618937743"/>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 calcmode="lin" valueType="num">
                                      <p:cBhvr additive="base">
                                        <p:cTn id="11"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1000"/>
                                        <p:tgtEl>
                                          <p:spTgt spid="9">
                                            <p:txEl>
                                              <p:pRg st="2" end="2"/>
                                            </p:txEl>
                                          </p:spTgt>
                                        </p:tgtEl>
                                      </p:cBhvr>
                                    </p:animEffect>
                                    <p:anim calcmode="lin" valueType="num">
                                      <p:cBhvr>
                                        <p:cTn id="18"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9">
                                            <p:txEl>
                                              <p:pRg st="3" end="3"/>
                                            </p:txEl>
                                          </p:spTgt>
                                        </p:tgtEl>
                                        <p:attrNameLst>
                                          <p:attrName>style.visibility</p:attrName>
                                        </p:attrNameLst>
                                      </p:cBhvr>
                                      <p:to>
                                        <p:strVal val="visible"/>
                                      </p:to>
                                    </p:set>
                                    <p:animEffect transition="in" filter="fade">
                                      <p:cBhvr>
                                        <p:cTn id="24" dur="1000"/>
                                        <p:tgtEl>
                                          <p:spTgt spid="9">
                                            <p:txEl>
                                              <p:pRg st="3" end="3"/>
                                            </p:txEl>
                                          </p:spTgt>
                                        </p:tgtEl>
                                      </p:cBhvr>
                                    </p:animEffect>
                                    <p:anim calcmode="lin" valueType="num">
                                      <p:cBhvr>
                                        <p:cTn id="25"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95681"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145754" y="1027906"/>
            <a:ext cx="9628742" cy="4311950"/>
          </a:xfrm>
          <a:prstGeom prst="rect">
            <a:avLst/>
          </a:prstGeom>
        </p:spPr>
        <p:txBody>
          <a:bodyPr wrap="square">
            <a:spAutoFit/>
          </a:bodyPr>
          <a:lstStyle/>
          <a:p>
            <a:pPr marL="342900" lvl="0" indent="-342900" defTabSz="762000" eaLnBrk="0" fontAlgn="base" hangingPunct="0">
              <a:spcBef>
                <a:spcPct val="20000"/>
              </a:spcBef>
              <a:spcAft>
                <a:spcPct val="0"/>
              </a:spcAft>
              <a:buSzPct val="100000"/>
              <a:defRPr/>
            </a:pPr>
            <a:r>
              <a:rPr lang="es-ES_tradnl" sz="2400" b="1" kern="0" dirty="0" smtClean="0">
                <a:solidFill>
                  <a:srgbClr val="FDE3BA"/>
                </a:solidFill>
                <a:effectLst>
                  <a:outerShdw blurRad="38100" dist="38100" dir="2700000" algn="tl">
                    <a:srgbClr val="000000"/>
                  </a:outerShdw>
                </a:effectLst>
              </a:rPr>
              <a:t>                         8. No </a:t>
            </a:r>
            <a:r>
              <a:rPr lang="es-ES_tradnl" sz="2400" b="1" kern="0" dirty="0">
                <a:solidFill>
                  <a:srgbClr val="FDE3BA"/>
                </a:solidFill>
                <a:effectLst>
                  <a:outerShdw blurRad="38100" dist="38100" dir="2700000" algn="tl">
                    <a:srgbClr val="000000"/>
                  </a:outerShdw>
                </a:effectLst>
              </a:rPr>
              <a:t>dado al vino: </a:t>
            </a:r>
            <a:endParaRPr lang="es-ES_tradnl" sz="2400" b="1" kern="0" dirty="0" smtClean="0">
              <a:solidFill>
                <a:srgbClr val="FDE3BA"/>
              </a:solidFill>
              <a:effectLst>
                <a:outerShdw blurRad="38100" dist="38100" dir="2700000" algn="tl">
                  <a:srgbClr val="000000"/>
                </a:outerShdw>
              </a:effectLst>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000" b="1" kern="0" dirty="0" smtClean="0">
                <a:solidFill>
                  <a:srgbClr val="FFFFFF"/>
                </a:solidFill>
                <a:effectLst>
                  <a:outerShdw blurRad="38100" dist="38100" dir="2700000" algn="tl">
                    <a:srgbClr val="000000"/>
                  </a:outerShdw>
                </a:effectLst>
              </a:rPr>
              <a:t>Alguien que </a:t>
            </a:r>
            <a:r>
              <a:rPr lang="es-ES" sz="2000" b="1" kern="0" dirty="0">
                <a:solidFill>
                  <a:srgbClr val="FFFFFF"/>
                </a:solidFill>
                <a:effectLst>
                  <a:outerShdw blurRad="38100" dist="38100" dir="2700000" algn="tl">
                    <a:srgbClr val="000000"/>
                  </a:outerShdw>
                </a:effectLst>
              </a:rPr>
              <a:t>es capaz de controlar su apetito. </a:t>
            </a:r>
            <a:r>
              <a:rPr lang="es-ES_tradnl" sz="2000" b="1" kern="0" dirty="0" smtClean="0">
                <a:solidFill>
                  <a:srgbClr val="FFFFFF"/>
                </a:solidFill>
                <a:effectLst>
                  <a:outerShdw blurRad="38100" dist="38100" dir="2700000" algn="tl">
                    <a:srgbClr val="000000"/>
                  </a:outerShdw>
                </a:effectLst>
              </a:rPr>
              <a:t>La </a:t>
            </a:r>
            <a:r>
              <a:rPr lang="es-ES_tradnl" sz="2000" b="1" kern="0" dirty="0">
                <a:solidFill>
                  <a:srgbClr val="FFFFFF"/>
                </a:solidFill>
                <a:effectLst>
                  <a:outerShdw blurRad="38100" dist="38100" dir="2700000" algn="tl">
                    <a:srgbClr val="000000"/>
                  </a:outerShdw>
                </a:effectLst>
              </a:rPr>
              <a:t>borrachera es pecado y las personas que persisten en </a:t>
            </a:r>
            <a:r>
              <a:rPr lang="es-ES_tradnl" sz="2000" b="1" kern="0" dirty="0" smtClean="0">
                <a:solidFill>
                  <a:srgbClr val="FFFFFF"/>
                </a:solidFill>
                <a:effectLst>
                  <a:outerShdw blurRad="38100" dist="38100" dir="2700000" algn="tl">
                    <a:srgbClr val="000000"/>
                  </a:outerShdw>
                </a:effectLst>
              </a:rPr>
              <a:t>emborracharse </a:t>
            </a:r>
            <a:r>
              <a:rPr lang="es-ES_tradnl" sz="2000" b="1" kern="0" dirty="0">
                <a:solidFill>
                  <a:srgbClr val="FFFFFF"/>
                </a:solidFill>
                <a:effectLst>
                  <a:outerShdw blurRad="38100" dist="38100" dir="2700000" algn="tl">
                    <a:srgbClr val="000000"/>
                  </a:outerShdw>
                </a:effectLst>
              </a:rPr>
              <a:t>requieren disciplina de la iglesia 1Cor. </a:t>
            </a:r>
            <a:r>
              <a:rPr lang="es-ES_tradnl" sz="2000" b="1" kern="0" dirty="0" smtClean="0">
                <a:solidFill>
                  <a:srgbClr val="FFFFFF"/>
                </a:solidFill>
                <a:effectLst>
                  <a:outerShdw blurRad="38100" dist="38100" dir="2700000" algn="tl">
                    <a:srgbClr val="000000"/>
                  </a:outerShdw>
                </a:effectLst>
              </a:rPr>
              <a:t>5:11; </a:t>
            </a:r>
            <a:r>
              <a:rPr lang="pt-BR" sz="2000" b="1" kern="0" dirty="0">
                <a:solidFill>
                  <a:srgbClr val="FFFFFF"/>
                </a:solidFill>
                <a:effectLst>
                  <a:outerShdw blurRad="38100" dist="38100" dir="2700000" algn="tl">
                    <a:srgbClr val="000000"/>
                  </a:outerShdw>
                </a:effectLst>
              </a:rPr>
              <a:t>6:9,10: </a:t>
            </a:r>
            <a:r>
              <a:rPr lang="pt-BR" sz="2000" b="1" kern="0" dirty="0" err="1">
                <a:solidFill>
                  <a:srgbClr val="FFFFFF"/>
                </a:solidFill>
                <a:effectLst>
                  <a:outerShdw blurRad="38100" dist="38100" dir="2700000" algn="tl">
                    <a:srgbClr val="000000"/>
                  </a:outerShdw>
                </a:effectLst>
              </a:rPr>
              <a:t>Gá</a:t>
            </a:r>
            <a:r>
              <a:rPr lang="pt-BR" sz="2000" b="1" kern="0" dirty="0">
                <a:solidFill>
                  <a:srgbClr val="FFFFFF"/>
                </a:solidFill>
                <a:effectLst>
                  <a:outerShdw blurRad="38100" dist="38100" dir="2700000" algn="tl">
                    <a:srgbClr val="000000"/>
                  </a:outerShdw>
                </a:effectLst>
              </a:rPr>
              <a:t>. 5:21; </a:t>
            </a:r>
            <a:r>
              <a:rPr lang="pt-BR" sz="2000" b="1" kern="0" dirty="0" err="1">
                <a:solidFill>
                  <a:srgbClr val="FFFFFF"/>
                </a:solidFill>
                <a:effectLst>
                  <a:outerShdw blurRad="38100" dist="38100" dir="2700000" algn="tl">
                    <a:srgbClr val="000000"/>
                  </a:outerShdw>
                </a:effectLst>
              </a:rPr>
              <a:t>Ef</a:t>
            </a:r>
            <a:r>
              <a:rPr lang="pt-BR" sz="2000" b="1" kern="0" dirty="0">
                <a:solidFill>
                  <a:srgbClr val="FFFFFF"/>
                </a:solidFill>
                <a:effectLst>
                  <a:outerShdw blurRad="38100" dist="38100" dir="2700000" algn="tl">
                    <a:srgbClr val="000000"/>
                  </a:outerShdw>
                </a:effectLst>
              </a:rPr>
              <a:t>. </a:t>
            </a:r>
            <a:r>
              <a:rPr lang="pt-BR" sz="2000" b="1" kern="0" dirty="0" smtClean="0">
                <a:solidFill>
                  <a:srgbClr val="FFFFFF"/>
                </a:solidFill>
                <a:effectLst>
                  <a:outerShdw blurRad="38100" dist="38100" dir="2700000" algn="tl">
                    <a:srgbClr val="000000"/>
                  </a:outerShdw>
                </a:effectLst>
              </a:rPr>
              <a:t>5:18.</a:t>
            </a:r>
            <a:endParaRPr lang="es-ES_tradnl" sz="2000" b="1" kern="0" dirty="0">
              <a:solidFill>
                <a:srgbClr val="FFFFFF"/>
              </a:solidFill>
              <a:effectLst>
                <a:outerShdw blurRad="38100" dist="38100" dir="2700000" algn="tl">
                  <a:srgbClr val="000000"/>
                </a:outerShdw>
              </a:effectLst>
            </a:endParaRPr>
          </a:p>
          <a:p>
            <a:pPr marL="342900" lvl="0" indent="-342900" defTabSz="762000" eaLnBrk="0" fontAlgn="base" hangingPunct="0">
              <a:spcBef>
                <a:spcPct val="31000"/>
              </a:spcBef>
              <a:spcAft>
                <a:spcPct val="0"/>
              </a:spcAft>
              <a:buSzPct val="100000"/>
              <a:buFont typeface="Wingdings" panose="05000000000000000000" pitchFamily="2" charset="2"/>
              <a:buChar char="Ø"/>
              <a:defRPr/>
            </a:pPr>
            <a:r>
              <a:rPr lang="es-ES_tradnl" sz="2000" b="1" kern="0" dirty="0">
                <a:solidFill>
                  <a:srgbClr val="FFFFFF"/>
                </a:solidFill>
                <a:effectLst>
                  <a:outerShdw blurRad="38100" dist="38100" dir="2700000" algn="tl">
                    <a:srgbClr val="000000"/>
                  </a:outerShdw>
                </a:effectLst>
              </a:rPr>
              <a:t>El alcoholismo reduce la esperanza de vida, destruye </a:t>
            </a:r>
            <a:r>
              <a:rPr lang="es-ES_tradnl" sz="2000" b="1" kern="0" dirty="0" smtClean="0">
                <a:solidFill>
                  <a:srgbClr val="FFFFFF"/>
                </a:solidFill>
                <a:effectLst>
                  <a:outerShdw blurRad="38100" dist="38100" dir="2700000" algn="tl">
                    <a:srgbClr val="000000"/>
                  </a:outerShdw>
                </a:effectLst>
              </a:rPr>
              <a:t>y </a:t>
            </a:r>
            <a:r>
              <a:rPr lang="es-ES_tradnl" sz="2000" b="1" kern="0" dirty="0">
                <a:solidFill>
                  <a:srgbClr val="FFFFFF"/>
                </a:solidFill>
                <a:effectLst>
                  <a:outerShdw blurRad="38100" dist="38100" dir="2700000" algn="tl">
                    <a:srgbClr val="000000"/>
                  </a:outerShdw>
                </a:effectLst>
              </a:rPr>
              <a:t>quiebra económicamente a las familias.</a:t>
            </a:r>
          </a:p>
          <a:p>
            <a:pPr marL="342900" lvl="0" indent="-342900" defTabSz="762000" eaLnBrk="0" fontAlgn="base" hangingPunct="0">
              <a:spcBef>
                <a:spcPct val="80000"/>
              </a:spcBef>
              <a:spcAft>
                <a:spcPct val="0"/>
              </a:spcAft>
              <a:buSzPct val="100000"/>
              <a:defRPr/>
            </a:pPr>
            <a:r>
              <a:rPr lang="es-ES_tradnl" sz="2000" b="1" i="1" kern="0" dirty="0">
                <a:solidFill>
                  <a:srgbClr val="FAFD00"/>
                </a:solidFill>
                <a:effectLst>
                  <a:outerShdw blurRad="38100" dist="38100" dir="2700000" algn="tl">
                    <a:srgbClr val="000000"/>
                  </a:outerShdw>
                </a:effectLst>
              </a:rPr>
              <a:t>	Los ancianos trabajan con gente, con frecuencia con personas afligidas. Si el anciano tiene problemas con la bebida alcohólica, terminará por desviar a las personas y provocará quejas contra la iglesia.</a:t>
            </a:r>
            <a:endParaRPr lang="es-ES_tradnl" sz="1600" b="1" kern="0" dirty="0">
              <a:solidFill>
                <a:srgbClr val="FFFFFF"/>
              </a:solidFill>
              <a:effectLst>
                <a:outerShdw blurRad="38100" dist="38100" dir="2700000" algn="tl">
                  <a:srgbClr val="000000"/>
                </a:outerShdw>
              </a:effectLst>
            </a:endParaRPr>
          </a:p>
          <a:p>
            <a:pPr marL="342900" lvl="0" indent="-342900" defTabSz="762000" eaLnBrk="0" fontAlgn="base" hangingPunct="0">
              <a:spcBef>
                <a:spcPct val="60000"/>
              </a:spcBef>
              <a:spcAft>
                <a:spcPct val="0"/>
              </a:spcAft>
              <a:buSzPct val="100000"/>
              <a:buFont typeface="Wingdings" panose="05000000000000000000" pitchFamily="2" charset="2"/>
              <a:buChar char="Ø"/>
              <a:defRPr/>
            </a:pPr>
            <a:r>
              <a:rPr lang="es-ES_tradnl" sz="2000" b="1" kern="0" dirty="0">
                <a:solidFill>
                  <a:srgbClr val="FFFFFF"/>
                </a:solidFill>
                <a:effectLst>
                  <a:outerShdw blurRad="38100" dist="38100" dir="2700000" algn="tl">
                    <a:srgbClr val="000000"/>
                  </a:outerShdw>
                </a:effectLst>
              </a:rPr>
              <a:t>Pablo no solo prohíbe el abuso del vino sino de cualquier otra </a:t>
            </a:r>
            <a:r>
              <a:rPr lang="es-ES_tradnl" sz="2000" b="1" kern="0" dirty="0" smtClean="0">
                <a:solidFill>
                  <a:srgbClr val="FFFFFF"/>
                </a:solidFill>
                <a:effectLst>
                  <a:outerShdw blurRad="38100" dist="38100" dir="2700000" algn="tl">
                    <a:srgbClr val="000000"/>
                  </a:outerShdw>
                </a:effectLst>
              </a:rPr>
              <a:t>sustancia </a:t>
            </a:r>
            <a:r>
              <a:rPr lang="es-ES_tradnl" sz="2000" b="1" kern="0" dirty="0">
                <a:solidFill>
                  <a:srgbClr val="FFFFFF"/>
                </a:solidFill>
                <a:effectLst>
                  <a:outerShdw blurRad="38100" dist="38100" dir="2700000" algn="tl">
                    <a:srgbClr val="000000"/>
                  </a:outerShdw>
                </a:effectLst>
              </a:rPr>
              <a:t>que </a:t>
            </a:r>
            <a:endParaRPr lang="es-ES_tradnl" sz="2000" b="1" kern="0" dirty="0" smtClean="0">
              <a:solidFill>
                <a:srgbClr val="FFFFFF"/>
              </a:solidFill>
              <a:effectLst>
                <a:outerShdw blurRad="38100" dist="38100" dir="2700000" algn="tl">
                  <a:srgbClr val="000000"/>
                </a:outerShdw>
              </a:effectLst>
            </a:endParaRPr>
          </a:p>
          <a:p>
            <a:pPr lvl="0" defTabSz="762000" eaLnBrk="0" fontAlgn="base" hangingPunct="0">
              <a:spcBef>
                <a:spcPct val="60000"/>
              </a:spcBef>
              <a:spcAft>
                <a:spcPct val="0"/>
              </a:spcAft>
              <a:buSzPct val="100000"/>
              <a:defRPr/>
            </a:pPr>
            <a:r>
              <a:rPr lang="es-ES_tradnl" sz="2000" b="1" kern="0" dirty="0">
                <a:solidFill>
                  <a:srgbClr val="FFFFFF"/>
                </a:solidFill>
                <a:effectLst>
                  <a:outerShdw blurRad="38100" dist="38100" dir="2700000" algn="tl">
                    <a:srgbClr val="000000"/>
                  </a:outerShdw>
                </a:effectLst>
              </a:rPr>
              <a:t> </a:t>
            </a:r>
            <a:r>
              <a:rPr lang="es-ES_tradnl" sz="2000" b="1" kern="0" dirty="0" smtClean="0">
                <a:solidFill>
                  <a:srgbClr val="FFFFFF"/>
                </a:solidFill>
                <a:effectLst>
                  <a:outerShdw blurRad="38100" dist="38100" dir="2700000" algn="tl">
                    <a:srgbClr val="000000"/>
                  </a:outerShdw>
                </a:effectLst>
              </a:rPr>
              <a:t>     pueda dañar </a:t>
            </a:r>
            <a:r>
              <a:rPr lang="es-ES_tradnl" sz="2000" b="1" kern="0" dirty="0">
                <a:solidFill>
                  <a:srgbClr val="FFFFFF"/>
                </a:solidFill>
                <a:effectLst>
                  <a:outerShdw blurRad="38100" dist="38100" dir="2700000" algn="tl">
                    <a:srgbClr val="000000"/>
                  </a:outerShdw>
                </a:effectLst>
              </a:rPr>
              <a:t>el testimonio y la obra de </a:t>
            </a:r>
            <a:r>
              <a:rPr lang="es-ES_tradnl" sz="2000" b="1" kern="0" dirty="0" smtClean="0">
                <a:solidFill>
                  <a:srgbClr val="FFFFFF"/>
                </a:solidFill>
                <a:effectLst>
                  <a:outerShdw blurRad="38100" dist="38100" dir="2700000" algn="tl">
                    <a:srgbClr val="000000"/>
                  </a:outerShdw>
                </a:effectLst>
              </a:rPr>
              <a:t>Dios.</a:t>
            </a:r>
            <a:endParaRPr lang="es-ES_tradnl" sz="2000" b="1" kern="0" dirty="0">
              <a:solidFill>
                <a:srgbClr val="FFFFFF"/>
              </a:solidFill>
              <a:effectLst>
                <a:outerShdw blurRad="38100" dist="38100" dir="2700000" algn="tl">
                  <a:srgbClr val="000000"/>
                </a:outerShdw>
              </a:effectLst>
            </a:endParaRPr>
          </a:p>
        </p:txBody>
      </p:sp>
      <p:pic>
        <p:nvPicPr>
          <p:cNvPr id="8" name="Imagen 7"/>
          <p:cNvPicPr>
            <a:picLocks noChangeAspect="1"/>
          </p:cNvPicPr>
          <p:nvPr/>
        </p:nvPicPr>
        <p:blipFill>
          <a:blip r:embed="rId3"/>
          <a:stretch>
            <a:fillRect/>
          </a:stretch>
        </p:blipFill>
        <p:spPr>
          <a:xfrm>
            <a:off x="8782481" y="3057884"/>
            <a:ext cx="3505200" cy="3810000"/>
          </a:xfrm>
          <a:prstGeom prst="rect">
            <a:avLst/>
          </a:prstGeom>
        </p:spPr>
      </p:pic>
    </p:spTree>
    <p:extLst>
      <p:ext uri="{BB962C8B-B14F-4D97-AF65-F5344CB8AC3E}">
        <p14:creationId xmlns:p14="http://schemas.microsoft.com/office/powerpoint/2010/main" val="54736921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 calcmode="lin" valueType="num">
                                      <p:cBhvr additive="base">
                                        <p:cTn id="1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 calcmode="lin" valueType="num">
                                      <p:cBhvr additive="base">
                                        <p:cTn id="25"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anim calcmode="lin" valueType="num">
                                      <p:cBhvr additive="base">
                                        <p:cTn id="31"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270152" y="2055814"/>
            <a:ext cx="9669598" cy="1938992"/>
          </a:xfrm>
          <a:prstGeom prst="rect">
            <a:avLst/>
          </a:prstGeom>
        </p:spPr>
        <p:txBody>
          <a:bodyPr wrap="square">
            <a:spAutoFit/>
          </a:bodyPr>
          <a:lstStyle/>
          <a:p>
            <a:pPr marL="342900" indent="-342900">
              <a:buFont typeface="Wingdings" panose="05000000000000000000" pitchFamily="2" charset="2"/>
              <a:buChar char="Ø"/>
            </a:pPr>
            <a:r>
              <a:rPr lang="es-ES" sz="2400" dirty="0" smtClean="0">
                <a:solidFill>
                  <a:schemeClr val="bg1"/>
                </a:solidFill>
              </a:rPr>
              <a:t>Un anciano </a:t>
            </a:r>
            <a:r>
              <a:rPr lang="es-ES" sz="2400" dirty="0">
                <a:solidFill>
                  <a:schemeClr val="bg1"/>
                </a:solidFill>
              </a:rPr>
              <a:t>no debe golpear a otras personas. No deber ser peleón.</a:t>
            </a:r>
          </a:p>
          <a:p>
            <a:pPr marL="342900" indent="-342900">
              <a:buFont typeface="Wingdings" panose="05000000000000000000" pitchFamily="2" charset="2"/>
              <a:buChar char="Ø"/>
            </a:pPr>
            <a:r>
              <a:rPr lang="es-ES" sz="2400" dirty="0">
                <a:solidFill>
                  <a:schemeClr val="bg1"/>
                </a:solidFill>
              </a:rPr>
              <a:t>Un hombre pendenciero es un individuo peleador, malhumorado, irritable y descontrolado. </a:t>
            </a:r>
            <a:endParaRPr lang="es-ES" sz="2400" dirty="0" smtClean="0">
              <a:solidFill>
                <a:schemeClr val="bg1"/>
              </a:solidFill>
            </a:endParaRPr>
          </a:p>
          <a:p>
            <a:pPr marL="342900" indent="-342900">
              <a:buFont typeface="Wingdings" panose="05000000000000000000" pitchFamily="2" charset="2"/>
              <a:buChar char="Ø"/>
            </a:pPr>
            <a:r>
              <a:rPr lang="es-ES" sz="2400" dirty="0" smtClean="0">
                <a:solidFill>
                  <a:schemeClr val="bg1"/>
                </a:solidFill>
              </a:rPr>
              <a:t>La </a:t>
            </a:r>
            <a:r>
              <a:rPr lang="es-ES" sz="2400" dirty="0">
                <a:solidFill>
                  <a:schemeClr val="bg1"/>
                </a:solidFill>
              </a:rPr>
              <a:t>palabra griega sugiere a una persona violenta propensa </a:t>
            </a:r>
            <a:endParaRPr lang="es-ES" sz="2400" dirty="0" smtClean="0">
              <a:solidFill>
                <a:schemeClr val="bg1"/>
              </a:solidFill>
            </a:endParaRPr>
          </a:p>
          <a:p>
            <a:r>
              <a:rPr lang="es-ES" sz="2400" dirty="0">
                <a:solidFill>
                  <a:schemeClr val="bg1"/>
                </a:solidFill>
              </a:rPr>
              <a:t>  </a:t>
            </a:r>
            <a:r>
              <a:rPr lang="es-ES" sz="2400" dirty="0" smtClean="0">
                <a:solidFill>
                  <a:schemeClr val="bg1"/>
                </a:solidFill>
              </a:rPr>
              <a:t>   a </a:t>
            </a:r>
            <a:r>
              <a:rPr lang="es-ES" sz="2400" dirty="0">
                <a:solidFill>
                  <a:schemeClr val="bg1"/>
                </a:solidFill>
              </a:rPr>
              <a:t>atacar </a:t>
            </a:r>
            <a:r>
              <a:rPr lang="es-ES" sz="2400" dirty="0" smtClean="0">
                <a:solidFill>
                  <a:schemeClr val="bg1"/>
                </a:solidFill>
              </a:rPr>
              <a:t>física y verbalmente </a:t>
            </a:r>
            <a:r>
              <a:rPr lang="es-ES" sz="2400" dirty="0">
                <a:solidFill>
                  <a:schemeClr val="bg1"/>
                </a:solidFill>
              </a:rPr>
              <a:t>a otros. </a:t>
            </a:r>
            <a:r>
              <a:rPr lang="es-ES" sz="2400" dirty="0" smtClean="0">
                <a:solidFill>
                  <a:schemeClr val="bg1"/>
                </a:solidFill>
              </a:rPr>
              <a:t> Efesios 4:31-32</a:t>
            </a:r>
            <a:endParaRPr lang="es-ES" dirty="0">
              <a:solidFill>
                <a:schemeClr val="bg1"/>
              </a:solidFill>
            </a:endParaRPr>
          </a:p>
        </p:txBody>
      </p:sp>
      <p:sp>
        <p:nvSpPr>
          <p:cNvPr id="8" name="Rectángulo 7"/>
          <p:cNvSpPr/>
          <p:nvPr/>
        </p:nvSpPr>
        <p:spPr>
          <a:xfrm>
            <a:off x="2529959" y="1176004"/>
            <a:ext cx="6773008" cy="523220"/>
          </a:xfrm>
          <a:prstGeom prst="rect">
            <a:avLst/>
          </a:prstGeom>
        </p:spPr>
        <p:txBody>
          <a:bodyPr wrap="none">
            <a:spAutoFit/>
          </a:bodyPr>
          <a:lstStyle/>
          <a:p>
            <a:pPr marL="342900" lvl="0" indent="-342900" defTabSz="762000" eaLnBrk="0" fontAlgn="base" hangingPunct="0">
              <a:spcBef>
                <a:spcPct val="0"/>
              </a:spcBef>
              <a:spcAft>
                <a:spcPct val="0"/>
              </a:spcAft>
              <a:buSzPct val="100000"/>
              <a:defRPr/>
            </a:pPr>
            <a:r>
              <a:rPr lang="es-ES_tradnl" sz="2800" b="1" kern="0" dirty="0" smtClean="0">
                <a:solidFill>
                  <a:srgbClr val="FDE3BA"/>
                </a:solidFill>
                <a:effectLst>
                  <a:outerShdw blurRad="38100" dist="38100" dir="2700000" algn="tl">
                    <a:srgbClr val="000000"/>
                  </a:outerShdw>
                </a:effectLst>
                <a:latin typeface="Arial"/>
              </a:rPr>
              <a:t>9. No pendenciero o </a:t>
            </a:r>
            <a:r>
              <a:rPr lang="es-ES_tradnl" sz="2800" b="1" kern="0" dirty="0">
                <a:solidFill>
                  <a:srgbClr val="FDE3BA"/>
                </a:solidFill>
                <a:effectLst>
                  <a:outerShdw blurRad="38100" dist="38100" dir="2700000" algn="tl">
                    <a:srgbClr val="000000"/>
                  </a:outerShdw>
                </a:effectLst>
                <a:latin typeface="Arial"/>
              </a:rPr>
              <a:t>golpeador </a:t>
            </a:r>
            <a:r>
              <a:rPr lang="es-ES_tradnl" sz="2200" b="1" kern="0" dirty="0">
                <a:solidFill>
                  <a:srgbClr val="FDE3BA"/>
                </a:solidFill>
                <a:effectLst>
                  <a:outerShdw blurRad="38100" dist="38100" dir="2700000" algn="tl">
                    <a:srgbClr val="000000"/>
                  </a:outerShdw>
                </a:effectLst>
                <a:latin typeface="Arial"/>
              </a:rPr>
              <a:t>(Tito 1:7)</a:t>
            </a:r>
          </a:p>
        </p:txBody>
      </p:sp>
      <p:pic>
        <p:nvPicPr>
          <p:cNvPr id="9" name="Imagen 8"/>
          <p:cNvPicPr>
            <a:picLocks noChangeAspect="1"/>
          </p:cNvPicPr>
          <p:nvPr/>
        </p:nvPicPr>
        <p:blipFill>
          <a:blip r:embed="rId3"/>
          <a:stretch>
            <a:fillRect/>
          </a:stretch>
        </p:blipFill>
        <p:spPr>
          <a:xfrm>
            <a:off x="9506860" y="2723209"/>
            <a:ext cx="2685140" cy="4103520"/>
          </a:xfrm>
          <a:prstGeom prst="rect">
            <a:avLst/>
          </a:prstGeom>
        </p:spPr>
      </p:pic>
    </p:spTree>
    <p:extLst>
      <p:ext uri="{BB962C8B-B14F-4D97-AF65-F5344CB8AC3E}">
        <p14:creationId xmlns:p14="http://schemas.microsoft.com/office/powerpoint/2010/main" val="42298995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additive="base">
                                        <p:cTn id="11"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additive="base">
                                        <p:cTn id="17"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 calcmode="lin" valueType="num">
                                      <p:cBhvr additive="base">
                                        <p:cTn id="21"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 las</a:t>
            </a:r>
            <a:endParaRPr lang="es-ES" dirty="0"/>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096637" y="1144588"/>
            <a:ext cx="9998726" cy="4351961"/>
          </a:xfrm>
          <a:prstGeom prst="rect">
            <a:avLst/>
          </a:prstGeom>
        </p:spPr>
        <p:txBody>
          <a:bodyPr wrap="square">
            <a:spAutoFit/>
          </a:bodyPr>
          <a:lstStyle/>
          <a:p>
            <a:pPr>
              <a:buFontTx/>
              <a:buNone/>
              <a:defRPr/>
            </a:pPr>
            <a:r>
              <a:rPr lang="es-ES_tradnl" sz="2800" b="1" dirty="0" smtClean="0">
                <a:solidFill>
                  <a:srgbClr val="FDE3BA"/>
                </a:solidFill>
              </a:rPr>
              <a:t>10. No </a:t>
            </a:r>
            <a:r>
              <a:rPr lang="es-ES_tradnl" sz="2800" b="1" dirty="0">
                <a:solidFill>
                  <a:srgbClr val="FDE3BA"/>
                </a:solidFill>
              </a:rPr>
              <a:t>codicioso de ganancias </a:t>
            </a:r>
            <a:r>
              <a:rPr lang="es-ES_tradnl" sz="2800" b="1" dirty="0" smtClean="0">
                <a:solidFill>
                  <a:srgbClr val="FDE3BA"/>
                </a:solidFill>
              </a:rPr>
              <a:t>deshonestas. No </a:t>
            </a:r>
            <a:r>
              <a:rPr lang="es-ES_tradnl" sz="2800" b="1" dirty="0">
                <a:solidFill>
                  <a:srgbClr val="FDE3BA"/>
                </a:solidFill>
              </a:rPr>
              <a:t>ama el </a:t>
            </a:r>
            <a:r>
              <a:rPr lang="es-ES_tradnl" sz="2800" b="1" dirty="0" smtClean="0">
                <a:solidFill>
                  <a:srgbClr val="FDE3BA"/>
                </a:solidFill>
              </a:rPr>
              <a:t>dinero.   </a:t>
            </a:r>
          </a:p>
          <a:p>
            <a:pPr>
              <a:buFontTx/>
              <a:buNone/>
              <a:defRPr/>
            </a:pPr>
            <a:r>
              <a:rPr lang="es-ES_tradnl" sz="2800" b="1" dirty="0">
                <a:solidFill>
                  <a:srgbClr val="FDE3BA"/>
                </a:solidFill>
              </a:rPr>
              <a:t> </a:t>
            </a:r>
            <a:r>
              <a:rPr lang="es-ES_tradnl" sz="2800" b="1" dirty="0" smtClean="0">
                <a:solidFill>
                  <a:srgbClr val="FDE3BA"/>
                </a:solidFill>
              </a:rPr>
              <a:t>       Tito </a:t>
            </a:r>
            <a:r>
              <a:rPr lang="es-ES_tradnl" sz="2800" b="1" dirty="0">
                <a:solidFill>
                  <a:srgbClr val="FDE3BA"/>
                </a:solidFill>
              </a:rPr>
              <a:t>1:7, 1 Pe.5:2.</a:t>
            </a:r>
          </a:p>
          <a:p>
            <a:pPr marL="342900" indent="-342900">
              <a:spcBef>
                <a:spcPct val="80000"/>
              </a:spcBef>
              <a:buFont typeface="Wingdings" panose="05000000000000000000" pitchFamily="2" charset="2"/>
              <a:buChar char="Ø"/>
              <a:defRPr/>
            </a:pPr>
            <a:r>
              <a:rPr lang="es-ES_tradnl" sz="2400" dirty="0">
                <a:solidFill>
                  <a:schemeClr val="bg1"/>
                </a:solidFill>
              </a:rPr>
              <a:t>Un anciano reconoce que está allí para algo más sublime que ganar dinero, para el lo más importante es lo </a:t>
            </a:r>
            <a:r>
              <a:rPr lang="es-ES_tradnl" sz="2400" dirty="0" smtClean="0">
                <a:solidFill>
                  <a:schemeClr val="bg1"/>
                </a:solidFill>
              </a:rPr>
              <a:t>espiritual antes que </a:t>
            </a:r>
            <a:r>
              <a:rPr lang="es-ES_tradnl" sz="2400" dirty="0">
                <a:solidFill>
                  <a:schemeClr val="bg1"/>
                </a:solidFill>
              </a:rPr>
              <a:t>lo material.</a:t>
            </a:r>
          </a:p>
          <a:p>
            <a:pPr marL="342900" indent="-342900">
              <a:spcBef>
                <a:spcPct val="80000"/>
              </a:spcBef>
              <a:buFont typeface="Wingdings" panose="05000000000000000000" pitchFamily="2" charset="2"/>
              <a:buChar char="Ø"/>
              <a:defRPr/>
            </a:pPr>
            <a:r>
              <a:rPr lang="es-ES_tradnl" sz="2400" dirty="0">
                <a:solidFill>
                  <a:schemeClr val="bg1"/>
                </a:solidFill>
              </a:rPr>
              <a:t>Escoge un estilo de vida modesto para que lo que </a:t>
            </a:r>
            <a:r>
              <a:rPr lang="es-ES_tradnl" sz="2400" dirty="0" smtClean="0">
                <a:solidFill>
                  <a:schemeClr val="bg1"/>
                </a:solidFill>
              </a:rPr>
              <a:t>queda </a:t>
            </a:r>
            <a:r>
              <a:rPr lang="es-ES_tradnl" sz="2400" dirty="0">
                <a:solidFill>
                  <a:schemeClr val="bg1"/>
                </a:solidFill>
              </a:rPr>
              <a:t>luego de cubrir sus necesidades personales y  de su familia pueda </a:t>
            </a:r>
            <a:r>
              <a:rPr lang="es-ES_tradnl" sz="2400" dirty="0" smtClean="0">
                <a:solidFill>
                  <a:schemeClr val="bg1"/>
                </a:solidFill>
              </a:rPr>
              <a:t>utilizarlo </a:t>
            </a:r>
            <a:r>
              <a:rPr lang="es-ES_tradnl" sz="2400" dirty="0">
                <a:solidFill>
                  <a:schemeClr val="bg1"/>
                </a:solidFill>
              </a:rPr>
              <a:t>para la obra de Dios.                                           </a:t>
            </a:r>
          </a:p>
          <a:p>
            <a:pPr marL="342900" indent="-342900">
              <a:spcBef>
                <a:spcPct val="80000"/>
              </a:spcBef>
              <a:buFont typeface="Wingdings" panose="05000000000000000000" pitchFamily="2" charset="2"/>
              <a:buChar char="Ø"/>
              <a:defRPr/>
            </a:pPr>
            <a:r>
              <a:rPr lang="es-ES_tradnl" sz="2400" dirty="0">
                <a:solidFill>
                  <a:schemeClr val="bg1"/>
                </a:solidFill>
              </a:rPr>
              <a:t>No está aferrado a las </a:t>
            </a:r>
            <a:r>
              <a:rPr lang="es-ES_tradnl" sz="2400" dirty="0" smtClean="0">
                <a:solidFill>
                  <a:schemeClr val="bg1"/>
                </a:solidFill>
              </a:rPr>
              <a:t>cosas </a:t>
            </a:r>
            <a:r>
              <a:rPr lang="es-ES_tradnl" sz="2400" dirty="0">
                <a:solidFill>
                  <a:schemeClr val="bg1"/>
                </a:solidFill>
              </a:rPr>
              <a:t>materiales.</a:t>
            </a:r>
          </a:p>
          <a:p>
            <a:pPr marL="342900" indent="-342900">
              <a:spcBef>
                <a:spcPct val="80000"/>
              </a:spcBef>
              <a:buFont typeface="Wingdings" panose="05000000000000000000" pitchFamily="2" charset="2"/>
              <a:buChar char="Ø"/>
              <a:defRPr/>
            </a:pPr>
            <a:r>
              <a:rPr lang="es-ES_tradnl" sz="2400" dirty="0">
                <a:solidFill>
                  <a:schemeClr val="bg1"/>
                </a:solidFill>
              </a:rPr>
              <a:t>Es una persona  </a:t>
            </a:r>
            <a:r>
              <a:rPr lang="es-ES_tradnl" sz="2400" dirty="0" smtClean="0">
                <a:solidFill>
                  <a:schemeClr val="bg1"/>
                </a:solidFill>
              </a:rPr>
              <a:t>generosa</a:t>
            </a:r>
            <a:r>
              <a:rPr lang="es-ES_tradnl" sz="2400" dirty="0">
                <a:solidFill>
                  <a:schemeClr val="bg1"/>
                </a:solidFill>
              </a:rPr>
              <a:t>.</a:t>
            </a:r>
            <a:endParaRPr lang="es-EC" sz="2400" dirty="0">
              <a:solidFill>
                <a:schemeClr val="bg1"/>
              </a:solidFill>
            </a:endParaRPr>
          </a:p>
        </p:txBody>
      </p:sp>
      <p:pic>
        <p:nvPicPr>
          <p:cNvPr id="9" name="Imagen 8"/>
          <p:cNvPicPr>
            <a:picLocks noChangeAspect="1"/>
          </p:cNvPicPr>
          <p:nvPr/>
        </p:nvPicPr>
        <p:blipFill>
          <a:blip r:embed="rId3"/>
          <a:stretch>
            <a:fillRect/>
          </a:stretch>
        </p:blipFill>
        <p:spPr>
          <a:xfrm>
            <a:off x="6690732" y="4238625"/>
            <a:ext cx="5501268" cy="2619375"/>
          </a:xfrm>
          <a:prstGeom prst="rect">
            <a:avLst/>
          </a:prstGeom>
        </p:spPr>
      </p:pic>
      <p:pic>
        <p:nvPicPr>
          <p:cNvPr id="10" name="Imagen 9"/>
          <p:cNvPicPr>
            <a:picLocks noChangeAspect="1"/>
          </p:cNvPicPr>
          <p:nvPr/>
        </p:nvPicPr>
        <p:blipFill>
          <a:blip r:embed="rId4"/>
          <a:stretch>
            <a:fillRect/>
          </a:stretch>
        </p:blipFill>
        <p:spPr>
          <a:xfrm>
            <a:off x="6521526" y="3894378"/>
            <a:ext cx="7344936" cy="2948697"/>
          </a:xfrm>
          <a:prstGeom prst="rect">
            <a:avLst/>
          </a:prstGeom>
        </p:spPr>
      </p:pic>
    </p:spTree>
    <p:extLst>
      <p:ext uri="{BB962C8B-B14F-4D97-AF65-F5344CB8AC3E}">
        <p14:creationId xmlns:p14="http://schemas.microsoft.com/office/powerpoint/2010/main" val="16032937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Effect transition="in" filter="fade">
                                      <p:cBhvr>
                                        <p:cTn id="7" dur="1000"/>
                                        <p:tgtEl>
                                          <p:spTgt spid="5">
                                            <p:txEl>
                                              <p:pRg st="2" end="2"/>
                                            </p:txEl>
                                          </p:spTgt>
                                        </p:tgtEl>
                                      </p:cBhvr>
                                    </p:animEffect>
                                    <p:anim calcmode="lin" valueType="num">
                                      <p:cBhvr>
                                        <p:cTn id="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
                                            <p:txEl>
                                              <p:pRg st="3" end="3"/>
                                            </p:txEl>
                                          </p:spTgt>
                                        </p:tgtEl>
                                        <p:attrNameLst>
                                          <p:attrName>style.visibility</p:attrName>
                                        </p:attrNameLst>
                                      </p:cBhvr>
                                      <p:to>
                                        <p:strVal val="visible"/>
                                      </p:to>
                                    </p:set>
                                    <p:anim calcmode="lin" valueType="num">
                                      <p:cBhvr additive="base">
                                        <p:cTn id="14"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5">
                                            <p:txEl>
                                              <p:pRg st="4" end="4"/>
                                            </p:txEl>
                                          </p:spTgt>
                                        </p:tgtEl>
                                        <p:attrNameLst>
                                          <p:attrName>style.visibility</p:attrName>
                                        </p:attrNameLst>
                                      </p:cBhvr>
                                      <p:to>
                                        <p:strVal val="visible"/>
                                      </p:to>
                                    </p:set>
                                    <p:anim calcmode="lin" valueType="num">
                                      <p:cBhvr additive="base">
                                        <p:cTn id="20"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5" end="5"/>
                                            </p:txEl>
                                          </p:spTgt>
                                        </p:tgtEl>
                                        <p:attrNameLst>
                                          <p:attrName>style.visibility</p:attrName>
                                        </p:attrNameLst>
                                      </p:cBhvr>
                                      <p:to>
                                        <p:strVal val="visible"/>
                                      </p:to>
                                    </p:set>
                                    <p:anim calcmode="lin" valueType="num">
                                      <p:cBhvr additive="base">
                                        <p:cTn id="26"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130376" y="1027906"/>
            <a:ext cx="10432974" cy="2603790"/>
          </a:xfrm>
          <a:prstGeom prst="rect">
            <a:avLst/>
          </a:prstGeom>
        </p:spPr>
        <p:txBody>
          <a:bodyPr wrap="square">
            <a:spAutoFit/>
          </a:bodyPr>
          <a:lstStyle/>
          <a:p>
            <a:pPr marL="342900" lvl="0" indent="-342900" defTabSz="762000" eaLnBrk="0" fontAlgn="base" hangingPunct="0">
              <a:spcBef>
                <a:spcPct val="20000"/>
              </a:spcBef>
              <a:spcAft>
                <a:spcPct val="0"/>
              </a:spcAft>
              <a:buSzPct val="100000"/>
              <a:defRPr/>
            </a:pPr>
            <a:r>
              <a:rPr lang="es-ES_tradnl" sz="2400" b="1" kern="0" dirty="0" smtClean="0">
                <a:solidFill>
                  <a:srgbClr val="FDE3BA"/>
                </a:solidFill>
                <a:effectLst>
                  <a:outerShdw blurRad="38100" dist="38100" dir="2700000" algn="tl">
                    <a:srgbClr val="000000"/>
                  </a:outerShdw>
                </a:effectLst>
                <a:latin typeface="Arial"/>
              </a:rPr>
              <a:t>11. Amable</a:t>
            </a:r>
            <a:r>
              <a:rPr lang="es-ES_tradnl" sz="2400" b="1" kern="0" dirty="0">
                <a:solidFill>
                  <a:srgbClr val="FDE3BA"/>
                </a:solidFill>
                <a:effectLst>
                  <a:outerShdw blurRad="38100" dist="38100" dir="2700000" algn="tl">
                    <a:srgbClr val="000000"/>
                  </a:outerShdw>
                </a:effectLst>
                <a:latin typeface="Arial"/>
              </a:rPr>
              <a:t>:</a:t>
            </a: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a:solidFill>
                  <a:srgbClr val="FFFFFF"/>
                </a:solidFill>
                <a:effectLst>
                  <a:outerShdw blurRad="38100" dist="38100" dir="2700000" algn="tl">
                    <a:srgbClr val="000000"/>
                  </a:outerShdw>
                </a:effectLst>
                <a:latin typeface="Arial"/>
              </a:rPr>
              <a:t>Un anciano debe ser manso y paciente. </a:t>
            </a:r>
            <a:endParaRPr lang="es-ES" sz="2400" b="1" kern="0" dirty="0" smtClean="0">
              <a:solidFill>
                <a:srgbClr val="FFFFFF"/>
              </a:solidFill>
              <a:effectLst>
                <a:outerShdw blurRad="38100" dist="38100" dir="2700000" algn="tl">
                  <a:srgbClr val="000000"/>
                </a:outerShdw>
              </a:effectLst>
              <a:latin typeface="Arial"/>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No </a:t>
            </a:r>
            <a:r>
              <a:rPr lang="es-ES" sz="2400" b="1" kern="0" dirty="0">
                <a:solidFill>
                  <a:srgbClr val="FFFFFF"/>
                </a:solidFill>
                <a:effectLst>
                  <a:outerShdw blurRad="38100" dist="38100" dir="2700000" algn="tl">
                    <a:srgbClr val="000000"/>
                  </a:outerShdw>
                </a:effectLst>
                <a:latin typeface="Arial"/>
              </a:rPr>
              <a:t>humilla a la gente con sus palabras, no trata a las personas duramente. </a:t>
            </a: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Más </a:t>
            </a:r>
            <a:r>
              <a:rPr lang="es-ES" sz="2400" b="1" kern="0" dirty="0">
                <a:solidFill>
                  <a:srgbClr val="FFFFFF"/>
                </a:solidFill>
                <a:effectLst>
                  <a:outerShdw blurRad="38100" dist="38100" dir="2700000" algn="tl">
                    <a:srgbClr val="000000"/>
                  </a:outerShdw>
                </a:effectLst>
                <a:latin typeface="Arial"/>
              </a:rPr>
              <a:t>bien, trata a la grey como un buen pastor </a:t>
            </a:r>
            <a:r>
              <a:rPr lang="es-ES" sz="2400" b="1" kern="0" dirty="0" smtClean="0">
                <a:solidFill>
                  <a:srgbClr val="FFFFFF"/>
                </a:solidFill>
                <a:effectLst>
                  <a:outerShdw blurRad="38100" dist="38100" dir="2700000" algn="tl">
                    <a:srgbClr val="000000"/>
                  </a:outerShdw>
                </a:effectLst>
                <a:latin typeface="Arial"/>
              </a:rPr>
              <a:t>trata</a:t>
            </a:r>
          </a:p>
          <a:p>
            <a:pPr lvl="0" defTabSz="762000" eaLnBrk="0" fontAlgn="base" hangingPunct="0">
              <a:spcBef>
                <a:spcPct val="20000"/>
              </a:spcBef>
              <a:spcAft>
                <a:spcPct val="0"/>
              </a:spcAft>
              <a:buSzPct val="100000"/>
              <a:defRPr/>
            </a:pPr>
            <a:r>
              <a:rPr lang="es-ES" sz="2400" b="1" kern="0" dirty="0">
                <a:solidFill>
                  <a:srgbClr val="FFFFFF"/>
                </a:solidFill>
                <a:effectLst>
                  <a:outerShdw blurRad="38100" dist="38100" dir="2700000" algn="tl">
                    <a:srgbClr val="000000"/>
                  </a:outerShdw>
                </a:effectLst>
                <a:latin typeface="Arial"/>
              </a:rPr>
              <a:t> </a:t>
            </a:r>
            <a:r>
              <a:rPr lang="es-ES" sz="2400" b="1" kern="0" dirty="0" smtClean="0">
                <a:solidFill>
                  <a:srgbClr val="FFFFFF"/>
                </a:solidFill>
                <a:effectLst>
                  <a:outerShdw blurRad="38100" dist="38100" dir="2700000" algn="tl">
                    <a:srgbClr val="000000"/>
                  </a:outerShdw>
                </a:effectLst>
                <a:latin typeface="Arial"/>
              </a:rPr>
              <a:t>   </a:t>
            </a:r>
            <a:r>
              <a:rPr lang="es-ES" sz="2400" b="1" kern="0" dirty="0">
                <a:solidFill>
                  <a:srgbClr val="FFFFFF"/>
                </a:solidFill>
                <a:effectLst>
                  <a:outerShdw blurRad="38100" dist="38100" dir="2700000" algn="tl">
                    <a:srgbClr val="000000"/>
                  </a:outerShdw>
                </a:effectLst>
                <a:latin typeface="Arial"/>
              </a:rPr>
              <a:t>a los corderos. (</a:t>
            </a:r>
            <a:r>
              <a:rPr lang="es-ES" sz="2400" b="1" kern="0" dirty="0" err="1">
                <a:solidFill>
                  <a:srgbClr val="FFFFFF"/>
                </a:solidFill>
                <a:effectLst>
                  <a:outerShdw blurRad="38100" dist="38100" dir="2700000" algn="tl">
                    <a:srgbClr val="000000"/>
                  </a:outerShdw>
                </a:effectLst>
                <a:latin typeface="Arial"/>
              </a:rPr>
              <a:t>Stg</a:t>
            </a:r>
            <a:r>
              <a:rPr lang="es-ES" sz="2400" b="1" kern="0" dirty="0">
                <a:solidFill>
                  <a:srgbClr val="FFFFFF"/>
                </a:solidFill>
                <a:effectLst>
                  <a:outerShdw blurRad="38100" dist="38100" dir="2700000" algn="tl">
                    <a:srgbClr val="000000"/>
                  </a:outerShdw>
                </a:effectLst>
                <a:latin typeface="Arial"/>
              </a:rPr>
              <a:t>. 3:17</a:t>
            </a:r>
            <a:r>
              <a:rPr lang="es-ES" sz="2400" b="1" kern="0" dirty="0" smtClean="0">
                <a:solidFill>
                  <a:srgbClr val="FFFFFF"/>
                </a:solidFill>
                <a:effectLst>
                  <a:outerShdw blurRad="38100" dist="38100" dir="2700000" algn="tl">
                    <a:srgbClr val="000000"/>
                  </a:outerShdw>
                </a:effectLst>
                <a:latin typeface="Arial"/>
              </a:rPr>
              <a:t>)</a:t>
            </a:r>
            <a:endParaRPr lang="es-ES_tradnl" sz="2400" b="1" kern="0" dirty="0">
              <a:solidFill>
                <a:srgbClr val="FFFFFF"/>
              </a:solidFill>
              <a:effectLst>
                <a:outerShdw blurRad="38100" dist="38100" dir="2700000" algn="tl">
                  <a:srgbClr val="000000"/>
                </a:outerShdw>
              </a:effectLst>
              <a:latin typeface="Arial"/>
            </a:endParaRPr>
          </a:p>
        </p:txBody>
      </p:sp>
      <p:pic>
        <p:nvPicPr>
          <p:cNvPr id="8" name="Imagen 7"/>
          <p:cNvPicPr>
            <a:picLocks noChangeAspect="1"/>
          </p:cNvPicPr>
          <p:nvPr/>
        </p:nvPicPr>
        <p:blipFill>
          <a:blip r:embed="rId3"/>
          <a:stretch>
            <a:fillRect/>
          </a:stretch>
        </p:blipFill>
        <p:spPr>
          <a:xfrm>
            <a:off x="8915207" y="2565046"/>
            <a:ext cx="3197114" cy="4292954"/>
          </a:xfrm>
          <a:prstGeom prst="rect">
            <a:avLst/>
          </a:prstGeom>
        </p:spPr>
      </p:pic>
      <p:sp>
        <p:nvSpPr>
          <p:cNvPr id="12" name="Rectángulo 11"/>
          <p:cNvSpPr/>
          <p:nvPr/>
        </p:nvSpPr>
        <p:spPr>
          <a:xfrm>
            <a:off x="1130375" y="3668160"/>
            <a:ext cx="8256221" cy="2160591"/>
          </a:xfrm>
          <a:prstGeom prst="rect">
            <a:avLst/>
          </a:prstGeom>
        </p:spPr>
        <p:txBody>
          <a:bodyPr wrap="square">
            <a:spAutoFit/>
          </a:bodyPr>
          <a:lstStyle/>
          <a:p>
            <a:pPr lvl="0" defTabSz="762000" eaLnBrk="0" fontAlgn="base" hangingPunct="0">
              <a:spcBef>
                <a:spcPct val="20000"/>
              </a:spcBef>
              <a:spcAft>
                <a:spcPct val="0"/>
              </a:spcAft>
              <a:buSzPct val="100000"/>
              <a:defRPr/>
            </a:pPr>
            <a:r>
              <a:rPr lang="es-ES" sz="2400" b="1" kern="0" dirty="0" smtClean="0">
                <a:solidFill>
                  <a:schemeClr val="accent4">
                    <a:lumMod val="40000"/>
                    <a:lumOff val="60000"/>
                  </a:schemeClr>
                </a:solidFill>
                <a:effectLst>
                  <a:outerShdw blurRad="38100" dist="38100" dir="2700000" algn="tl">
                    <a:srgbClr val="000000"/>
                  </a:outerShdw>
                </a:effectLst>
                <a:latin typeface="Arial"/>
              </a:rPr>
              <a:t>12. No </a:t>
            </a:r>
            <a:r>
              <a:rPr lang="es-ES" sz="2400" b="1" kern="0" dirty="0">
                <a:solidFill>
                  <a:schemeClr val="accent4">
                    <a:lumMod val="40000"/>
                    <a:lumOff val="60000"/>
                  </a:schemeClr>
                </a:solidFill>
                <a:effectLst>
                  <a:outerShdw blurRad="38100" dist="38100" dir="2700000" algn="tl">
                    <a:srgbClr val="000000"/>
                  </a:outerShdw>
                </a:effectLst>
                <a:latin typeface="Arial"/>
              </a:rPr>
              <a:t>contencioso (1 Timoteo 3:3). </a:t>
            </a:r>
            <a:endParaRPr lang="es-ES" sz="2400" b="1" kern="0" dirty="0" smtClean="0">
              <a:solidFill>
                <a:schemeClr val="accent4">
                  <a:lumMod val="40000"/>
                  <a:lumOff val="60000"/>
                </a:schemeClr>
              </a:solidFill>
              <a:effectLst>
                <a:outerShdw blurRad="38100" dist="38100" dir="2700000" algn="tl">
                  <a:srgbClr val="000000"/>
                </a:outerShdw>
              </a:effectLst>
              <a:latin typeface="Arial"/>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El </a:t>
            </a:r>
            <a:r>
              <a:rPr lang="es-ES" sz="2400" b="1" kern="0" dirty="0">
                <a:solidFill>
                  <a:srgbClr val="FFFFFF"/>
                </a:solidFill>
                <a:effectLst>
                  <a:outerShdw blurRad="38100" dist="38100" dir="2700000" algn="tl">
                    <a:srgbClr val="000000"/>
                  </a:outerShdw>
                </a:effectLst>
                <a:latin typeface="Arial"/>
              </a:rPr>
              <a:t>que siempre </a:t>
            </a:r>
            <a:r>
              <a:rPr lang="es-ES" sz="2400" b="1" kern="0" dirty="0" smtClean="0">
                <a:solidFill>
                  <a:srgbClr val="FFFFFF"/>
                </a:solidFill>
                <a:effectLst>
                  <a:outerShdw blurRad="38100" dist="38100" dir="2700000" algn="tl">
                    <a:srgbClr val="000000"/>
                  </a:outerShdw>
                </a:effectLst>
                <a:latin typeface="Arial"/>
              </a:rPr>
              <a:t>está en </a:t>
            </a:r>
            <a:r>
              <a:rPr lang="es-ES" sz="2400" b="1" kern="0" dirty="0">
                <a:solidFill>
                  <a:srgbClr val="FFFFFF"/>
                </a:solidFill>
                <a:effectLst>
                  <a:outerShdw blurRad="38100" dist="38100" dir="2700000" algn="tl">
                    <a:srgbClr val="000000"/>
                  </a:outerShdw>
                </a:effectLst>
                <a:latin typeface="Arial"/>
              </a:rPr>
              <a:t>debate con </a:t>
            </a:r>
            <a:r>
              <a:rPr lang="es-ES" sz="2400" b="1" kern="0" dirty="0" smtClean="0">
                <a:solidFill>
                  <a:srgbClr val="FFFFFF"/>
                </a:solidFill>
                <a:effectLst>
                  <a:outerShdw blurRad="38100" dist="38100" dir="2700000" algn="tl">
                    <a:srgbClr val="000000"/>
                  </a:outerShdw>
                </a:effectLst>
                <a:latin typeface="Arial"/>
              </a:rPr>
              <a:t>algún contrincante</a:t>
            </a:r>
            <a:endParaRPr lang="es-ES" sz="2400" b="1" kern="0" dirty="0">
              <a:solidFill>
                <a:srgbClr val="FFFFFF"/>
              </a:solidFill>
              <a:effectLst>
                <a:outerShdw blurRad="38100" dist="38100" dir="2700000" algn="tl">
                  <a:srgbClr val="000000"/>
                </a:outerShdw>
              </a:effectLst>
              <a:latin typeface="Arial"/>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Se </a:t>
            </a:r>
            <a:r>
              <a:rPr lang="es-ES" sz="2400" b="1" kern="0" dirty="0">
                <a:solidFill>
                  <a:srgbClr val="FFFFFF"/>
                </a:solidFill>
                <a:effectLst>
                  <a:outerShdw blurRad="38100" dist="38100" dir="2700000" algn="tl">
                    <a:srgbClr val="000000"/>
                  </a:outerShdw>
                </a:effectLst>
                <a:latin typeface="Arial"/>
              </a:rPr>
              <a:t>enoja por cualquier cosa</a:t>
            </a: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No es </a:t>
            </a:r>
            <a:r>
              <a:rPr lang="es-ES" sz="2400" b="1" kern="0" dirty="0">
                <a:solidFill>
                  <a:srgbClr val="FFFFFF"/>
                </a:solidFill>
                <a:effectLst>
                  <a:outerShdw blurRad="38100" dist="38100" dir="2700000" algn="tl">
                    <a:srgbClr val="000000"/>
                  </a:outerShdw>
                </a:effectLst>
                <a:latin typeface="Arial"/>
              </a:rPr>
              <a:t>la fuente de desacuerdo. </a:t>
            </a:r>
            <a:endParaRPr lang="es-ES_tradnl" sz="2400" b="1" kern="0" dirty="0">
              <a:solidFill>
                <a:srgbClr val="FFFFFF"/>
              </a:solidFill>
              <a:effectLst>
                <a:outerShdw blurRad="38100" dist="38100" dir="2700000" algn="tl">
                  <a:srgbClr val="000000"/>
                </a:outerShdw>
              </a:effectLst>
              <a:latin typeface="Arial"/>
            </a:endParaRPr>
          </a:p>
        </p:txBody>
      </p:sp>
    </p:spTree>
    <p:extLst>
      <p:ext uri="{BB962C8B-B14F-4D97-AF65-F5344CB8AC3E}">
        <p14:creationId xmlns:p14="http://schemas.microsoft.com/office/powerpoint/2010/main" val="340535597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anim calcmode="lin" valueType="num">
                                      <p:cBhvr additive="base">
                                        <p:cTn id="1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5">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additive="base">
                                        <p:cTn id="2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0" end="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
                                            <p:txEl>
                                              <p:pRg st="1" end="1"/>
                                            </p:txEl>
                                          </p:spTgt>
                                        </p:tgtEl>
                                        <p:attrNameLst>
                                          <p:attrName>style.visibility</p:attrName>
                                        </p:attrNameLst>
                                      </p:cBhvr>
                                      <p:to>
                                        <p:strVal val="visible"/>
                                      </p:to>
                                    </p:set>
                                    <p:anim calcmode="lin" valueType="num">
                                      <p:cBhvr additive="base">
                                        <p:cTn id="29"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
                                            <p:txEl>
                                              <p:pRg st="1" end="1"/>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2">
                                            <p:txEl>
                                              <p:pRg st="2" end="2"/>
                                            </p:txEl>
                                          </p:spTgt>
                                        </p:tgtEl>
                                        <p:attrNameLst>
                                          <p:attrName>style.visibility</p:attrName>
                                        </p:attrNameLst>
                                      </p:cBhvr>
                                      <p:to>
                                        <p:strVal val="visible"/>
                                      </p:to>
                                    </p:set>
                                    <p:anim calcmode="lin" valueType="num">
                                      <p:cBhvr additive="base">
                                        <p:cTn id="33"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
                                            <p:txEl>
                                              <p:pRg st="2" end="2"/>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xEl>
                                              <p:pRg st="3" end="3"/>
                                            </p:txEl>
                                          </p:spTgt>
                                        </p:tgtEl>
                                        <p:attrNameLst>
                                          <p:attrName>style.visibility</p:attrName>
                                        </p:attrNameLst>
                                      </p:cBhvr>
                                      <p:to>
                                        <p:strVal val="visible"/>
                                      </p:to>
                                    </p:set>
                                    <p:anim calcmode="lin" valueType="num">
                                      <p:cBhvr additive="base">
                                        <p:cTn id="37"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0"/>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9" name="Rectángulo 8"/>
          <p:cNvSpPr/>
          <p:nvPr/>
        </p:nvSpPr>
        <p:spPr>
          <a:xfrm>
            <a:off x="1024109" y="1281294"/>
            <a:ext cx="10994834" cy="4967514"/>
          </a:xfrm>
          <a:prstGeom prst="rect">
            <a:avLst/>
          </a:prstGeom>
        </p:spPr>
        <p:txBody>
          <a:bodyPr wrap="square">
            <a:spAutoFit/>
          </a:bodyPr>
          <a:lstStyle/>
          <a:p>
            <a:pPr marR="0" lvl="0" defTabSz="762000" eaLnBrk="0" fontAlgn="base" latinLnBrk="0" hangingPunct="0">
              <a:lnSpc>
                <a:spcPct val="100000"/>
              </a:lnSpc>
              <a:spcBef>
                <a:spcPct val="20000"/>
              </a:spcBef>
              <a:spcAft>
                <a:spcPct val="0"/>
              </a:spcAft>
              <a:buClrTx/>
              <a:buSzPct val="100000"/>
              <a:tabLst/>
              <a:defRPr/>
            </a:pPr>
            <a:r>
              <a:rPr lang="es-ES_tradnl" sz="2400" b="1" kern="0" dirty="0" smtClean="0">
                <a:solidFill>
                  <a:srgbClr val="FDE3BA"/>
                </a:solidFill>
                <a:effectLst>
                  <a:outerShdw blurRad="38100" dist="38100" dir="2700000" algn="tl">
                    <a:srgbClr val="000000"/>
                  </a:outerShdw>
                </a:effectLst>
                <a:latin typeface="Arial"/>
              </a:rPr>
              <a:t>13. </a:t>
            </a:r>
            <a:r>
              <a:rPr kumimoji="0" lang="es-ES_tradnl" sz="2400" b="1" i="0" u="none" strike="noStrike" kern="0" cap="none" spc="0" normalizeH="0" baseline="0" noProof="0" dirty="0" smtClean="0">
                <a:ln>
                  <a:noFill/>
                </a:ln>
                <a:solidFill>
                  <a:srgbClr val="FDE3BA"/>
                </a:solidFill>
                <a:effectLst>
                  <a:outerShdw blurRad="38100" dist="38100" dir="2700000" algn="tl">
                    <a:srgbClr val="000000"/>
                  </a:outerShdw>
                </a:effectLst>
                <a:uLnTx/>
                <a:uFillTx/>
                <a:latin typeface="Arial"/>
              </a:rPr>
              <a:t>Que </a:t>
            </a:r>
            <a:r>
              <a:rPr kumimoji="0" lang="es-ES_tradnl" sz="2400" b="1" i="0" u="none" strike="noStrike" kern="0" cap="none" spc="0" normalizeH="0" baseline="0" noProof="0" dirty="0">
                <a:ln>
                  <a:noFill/>
                </a:ln>
                <a:solidFill>
                  <a:srgbClr val="FDE3BA"/>
                </a:solidFill>
                <a:effectLst>
                  <a:outerShdw blurRad="38100" dist="38100" dir="2700000" algn="tl">
                    <a:srgbClr val="000000"/>
                  </a:outerShdw>
                </a:effectLst>
                <a:uLnTx/>
                <a:uFillTx/>
                <a:latin typeface="Arial"/>
              </a:rPr>
              <a:t>gobierna bien su casa:</a:t>
            </a:r>
          </a:p>
          <a:p>
            <a:pPr marL="342900" marR="0" lvl="0" indent="-342900" defTabSz="762000" eaLnBrk="0" fontAlgn="base" latinLnBrk="0" hangingPunct="0">
              <a:lnSpc>
                <a:spcPct val="100000"/>
              </a:lnSpc>
              <a:spcBef>
                <a:spcPct val="40000"/>
              </a:spcBef>
              <a:spcAft>
                <a:spcPct val="0"/>
              </a:spcAft>
              <a:buClrTx/>
              <a:buSzPct val="100000"/>
              <a:buFont typeface="Wingdings" panose="05000000000000000000" pitchFamily="2" charset="2"/>
              <a:buChar char="Ø"/>
              <a:tabLst/>
              <a:defRPr/>
            </a:pP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La palabra </a:t>
            </a:r>
            <a:r>
              <a:rPr kumimoji="0" lang="es-ES_tradnl" sz="2400" b="1" i="0" u="sng" strike="noStrike" kern="0" cap="none" spc="0" normalizeH="0" baseline="0" noProof="0" dirty="0">
                <a:ln>
                  <a:noFill/>
                </a:ln>
                <a:solidFill>
                  <a:srgbClr val="FFFFFF"/>
                </a:solidFill>
                <a:effectLst>
                  <a:outerShdw blurRad="38100" dist="38100" dir="2700000" algn="tl">
                    <a:srgbClr val="000000"/>
                  </a:outerShdw>
                </a:effectLst>
                <a:uLnTx/>
                <a:uFillTx/>
                <a:latin typeface="Arial"/>
              </a:rPr>
              <a:t>gobernar</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significa: </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dirigir y cuidar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de. 1 </a:t>
            </a:r>
            <a:r>
              <a:rPr kumimoji="0" lang="es-ES_tradnl" sz="2400" b="1" i="0" u="none" strike="noStrike" kern="0" cap="none" spc="0" normalizeH="0" baseline="0" noProof="0" dirty="0" err="1">
                <a:ln>
                  <a:noFill/>
                </a:ln>
                <a:solidFill>
                  <a:srgbClr val="FFFFFF"/>
                </a:solidFill>
                <a:effectLst>
                  <a:outerShdw blurRad="38100" dist="38100" dir="2700000" algn="tl">
                    <a:srgbClr val="000000"/>
                  </a:outerShdw>
                </a:effectLst>
                <a:uLnTx/>
                <a:uFillTx/>
                <a:latin typeface="Arial"/>
              </a:rPr>
              <a:t>Ts</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5:12</a:t>
            </a:r>
          </a:p>
          <a:p>
            <a:pPr marL="342900" lvl="0" indent="-342900" defTabSz="762000" eaLnBrk="0" fontAlgn="base" hangingPunct="0">
              <a:spcBef>
                <a:spcPct val="40000"/>
              </a:spcBef>
              <a:spcAft>
                <a:spcPct val="0"/>
              </a:spcAft>
              <a:buSzPct val="100000"/>
              <a:buFont typeface="Wingdings" panose="05000000000000000000" pitchFamily="2" charset="2"/>
              <a:buChar char="Ø"/>
              <a:defRPr/>
            </a:pPr>
            <a:r>
              <a:rPr lang="es-ES" sz="2400" b="1" kern="0" dirty="0">
                <a:solidFill>
                  <a:srgbClr val="FFFFFF"/>
                </a:solidFill>
                <a:effectLst>
                  <a:outerShdw blurRad="38100" dist="38100" dir="2700000" algn="tl">
                    <a:srgbClr val="000000"/>
                  </a:outerShdw>
                </a:effectLst>
                <a:latin typeface="Arial"/>
              </a:rPr>
              <a:t>Los hijos de un anciano deben ser creyentes que obedecen y </a:t>
            </a:r>
            <a:endParaRPr lang="es-ES" sz="2400" b="1" kern="0" dirty="0" smtClean="0">
              <a:solidFill>
                <a:srgbClr val="FFFFFF"/>
              </a:solidFill>
              <a:effectLst>
                <a:outerShdw blurRad="38100" dist="38100" dir="2700000" algn="tl">
                  <a:srgbClr val="000000"/>
                </a:outerShdw>
              </a:effectLst>
              <a:latin typeface="Arial"/>
            </a:endParaRPr>
          </a:p>
          <a:p>
            <a:pPr lvl="0" defTabSz="762000" eaLnBrk="0" fontAlgn="base" hangingPunct="0">
              <a:spcBef>
                <a:spcPct val="40000"/>
              </a:spcBef>
              <a:spcAft>
                <a:spcPct val="0"/>
              </a:spcAft>
              <a:buSzPct val="100000"/>
              <a:defRPr/>
            </a:pPr>
            <a:r>
              <a:rPr lang="es-ES" sz="2400" b="1" kern="0" dirty="0">
                <a:solidFill>
                  <a:srgbClr val="FFFFFF"/>
                </a:solidFill>
                <a:effectLst>
                  <a:outerShdw blurRad="38100" dist="38100" dir="2700000" algn="tl">
                    <a:srgbClr val="000000"/>
                  </a:outerShdw>
                </a:effectLst>
                <a:latin typeface="Arial"/>
              </a:rPr>
              <a:t> </a:t>
            </a:r>
            <a:r>
              <a:rPr lang="es-ES" sz="2400" b="1" kern="0" dirty="0" smtClean="0">
                <a:solidFill>
                  <a:srgbClr val="FFFFFF"/>
                </a:solidFill>
                <a:effectLst>
                  <a:outerShdw blurRad="38100" dist="38100" dir="2700000" algn="tl">
                    <a:srgbClr val="000000"/>
                  </a:outerShdw>
                </a:effectLst>
                <a:latin typeface="Arial"/>
              </a:rPr>
              <a:t>   sometidos </a:t>
            </a:r>
            <a:r>
              <a:rPr lang="es-ES" sz="2400" b="1" kern="0" dirty="0">
                <a:solidFill>
                  <a:srgbClr val="FFFFFF"/>
                </a:solidFill>
                <a:effectLst>
                  <a:outerShdw blurRad="38100" dist="38100" dir="2700000" algn="tl">
                    <a:srgbClr val="000000"/>
                  </a:outerShdw>
                </a:effectLst>
                <a:latin typeface="Arial"/>
              </a:rPr>
              <a:t>al liderazgo del </a:t>
            </a:r>
            <a:r>
              <a:rPr lang="es-ES" sz="2400" b="1" kern="0" dirty="0" smtClean="0">
                <a:solidFill>
                  <a:srgbClr val="FFFFFF"/>
                </a:solidFill>
                <a:effectLst>
                  <a:outerShdw blurRad="38100" dist="38100" dir="2700000" algn="tl">
                    <a:srgbClr val="000000"/>
                  </a:outerShdw>
                </a:effectLst>
                <a:latin typeface="Arial"/>
              </a:rPr>
              <a:t>padre.</a:t>
            </a:r>
            <a:endPar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endParaRPr>
          </a:p>
          <a:p>
            <a:pPr marL="342900" marR="0" lvl="0" indent="-342900" defTabSz="762000" eaLnBrk="0" fontAlgn="base" latinLnBrk="0" hangingPunct="0">
              <a:lnSpc>
                <a:spcPct val="100000"/>
              </a:lnSpc>
              <a:spcBef>
                <a:spcPct val="40000"/>
              </a:spcBef>
              <a:spcAft>
                <a:spcPct val="0"/>
              </a:spcAft>
              <a:buClrTx/>
              <a:buSzPct val="100000"/>
              <a:buFont typeface="Wingdings" panose="05000000000000000000" pitchFamily="2" charset="2"/>
              <a:buChar char="Ø"/>
              <a:tabLst/>
              <a:defRPr/>
            </a:pP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Debe </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ser un esposo y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padre </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responsable, Debe proveer económica, afectiva y espiritualmente a su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familia.</a:t>
            </a:r>
          </a:p>
          <a:p>
            <a:pPr marL="342900" marR="0" lvl="0" indent="-342900" defTabSz="762000" eaLnBrk="0" fontAlgn="base" latinLnBrk="0" hangingPunct="0">
              <a:lnSpc>
                <a:spcPct val="100000"/>
              </a:lnSpc>
              <a:spcBef>
                <a:spcPct val="40000"/>
              </a:spcBef>
              <a:spcAft>
                <a:spcPct val="0"/>
              </a:spcAft>
              <a:buClrTx/>
              <a:buSzPct val="100000"/>
              <a:buFont typeface="Wingdings" panose="05000000000000000000" pitchFamily="2" charset="2"/>
              <a:buChar char="Ø"/>
              <a:tabLst/>
              <a:defRPr/>
            </a:pP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Si </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un hombre no puede guiar bien a </a:t>
            </a:r>
            <a:endParaRPr lang="es-ES_tradnl" sz="2400" b="1" kern="0" dirty="0">
              <a:solidFill>
                <a:srgbClr val="FFFFFF"/>
              </a:solidFill>
              <a:effectLst>
                <a:outerShdw blurRad="38100" dist="38100" dir="2700000" algn="tl">
                  <a:srgbClr val="000000"/>
                </a:outerShdw>
              </a:effectLst>
              <a:latin typeface="Arial"/>
            </a:endParaRPr>
          </a:p>
          <a:p>
            <a:pPr marR="0" lvl="0" defTabSz="762000" eaLnBrk="0" fontAlgn="base" latinLnBrk="0" hangingPunct="0">
              <a:lnSpc>
                <a:spcPct val="100000"/>
              </a:lnSpc>
              <a:spcBef>
                <a:spcPct val="40000"/>
              </a:spcBef>
              <a:spcAft>
                <a:spcPct val="0"/>
              </a:spcAft>
              <a:buClrTx/>
              <a:buSzPct val="100000"/>
              <a:tabLst/>
              <a:defRPr/>
            </a:pPr>
            <a:r>
              <a:rPr kumimoji="0" lang="es-ES_tradnl" sz="2400" b="1" i="0" u="none" strike="noStrike" kern="0" cap="none" spc="0" normalizeH="0" noProof="0" dirty="0" smtClean="0">
                <a:ln>
                  <a:noFill/>
                </a:ln>
                <a:solidFill>
                  <a:srgbClr val="FFFFFF"/>
                </a:solidFill>
                <a:effectLst>
                  <a:outerShdw blurRad="38100" dist="38100" dir="2700000" algn="tl">
                    <a:srgbClr val="000000"/>
                  </a:outerShdw>
                </a:effectLst>
                <a:uLnTx/>
                <a:uFillTx/>
                <a:latin typeface="Arial"/>
              </a:rPr>
              <a:t>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su propia familia </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no será un anciano </a:t>
            </a:r>
            <a:r>
              <a:rPr lang="es-ES_tradnl" sz="2400" b="1" kern="0" dirty="0">
                <a:solidFill>
                  <a:srgbClr val="FFFFFF"/>
                </a:solidFill>
                <a:effectLst>
                  <a:outerShdw blurRad="38100" dist="38100" dir="2700000" algn="tl">
                    <a:srgbClr val="000000"/>
                  </a:outerShdw>
                </a:effectLst>
                <a:latin typeface="Arial"/>
              </a:rPr>
              <a:t> </a:t>
            </a:r>
            <a:endParaRPr lang="es-ES_tradnl" sz="2400" b="1" kern="0" dirty="0" smtClean="0">
              <a:solidFill>
                <a:srgbClr val="FFFFFF"/>
              </a:solidFill>
              <a:effectLst>
                <a:outerShdw blurRad="38100" dist="38100" dir="2700000" algn="tl">
                  <a:srgbClr val="000000"/>
                </a:outerShdw>
              </a:effectLst>
              <a:latin typeface="Arial"/>
            </a:endParaRPr>
          </a:p>
          <a:p>
            <a:pPr marR="0" lvl="0" defTabSz="762000" eaLnBrk="0" fontAlgn="base" latinLnBrk="0" hangingPunct="0">
              <a:lnSpc>
                <a:spcPct val="100000"/>
              </a:lnSpc>
              <a:spcBef>
                <a:spcPct val="40000"/>
              </a:spcBef>
              <a:spcAft>
                <a:spcPct val="0"/>
              </a:spcAft>
              <a:buClrTx/>
              <a:buSzPct val="100000"/>
              <a:tabLst/>
              <a:defRPr/>
            </a:pPr>
            <a:r>
              <a:rPr kumimoji="0" lang="es-ES_tradnl" sz="2400" b="1" i="0" u="none" strike="noStrike" kern="0" cap="none" spc="0" normalizeH="0" noProof="0" dirty="0">
                <a:ln>
                  <a:noFill/>
                </a:ln>
                <a:solidFill>
                  <a:srgbClr val="FFFFFF"/>
                </a:solidFill>
                <a:effectLst>
                  <a:outerShdw blurRad="38100" dist="38100" dir="2700000" algn="tl">
                    <a:srgbClr val="000000"/>
                  </a:outerShdw>
                </a:effectLst>
                <a:uLnTx/>
                <a:uFillTx/>
                <a:latin typeface="Arial"/>
              </a:rPr>
              <a:t> </a:t>
            </a:r>
            <a:r>
              <a:rPr kumimoji="0" lang="es-ES_tradnl" sz="2400" b="1" i="0" u="none" strike="noStrike" kern="0" cap="none" spc="0" normalizeH="0" noProof="0" dirty="0" smtClean="0">
                <a:ln>
                  <a:noFill/>
                </a:ln>
                <a:solidFill>
                  <a:srgbClr val="FFFFFF"/>
                </a:solidFill>
                <a:effectLst>
                  <a:outerShdw blurRad="38100" dist="38100" dir="2700000" algn="tl">
                    <a:srgbClr val="000000"/>
                  </a:outerShdw>
                </a:effectLst>
                <a:uLnTx/>
                <a:uFillTx/>
                <a:latin typeface="Arial"/>
              </a:rPr>
              <a:t>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adecuado para </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guiar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a </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las familias </a:t>
            </a:r>
            <a:endParaRPr lang="es-ES_tradnl" sz="2400" b="1" kern="0" dirty="0">
              <a:solidFill>
                <a:srgbClr val="FFFFFF"/>
              </a:solidFill>
              <a:effectLst>
                <a:outerShdw blurRad="38100" dist="38100" dir="2700000" algn="tl">
                  <a:srgbClr val="000000"/>
                </a:outerShdw>
              </a:effectLst>
              <a:latin typeface="Arial"/>
            </a:endParaRPr>
          </a:p>
          <a:p>
            <a:pPr marR="0" lvl="0" defTabSz="762000" eaLnBrk="0" fontAlgn="base" latinLnBrk="0" hangingPunct="0">
              <a:lnSpc>
                <a:spcPct val="100000"/>
              </a:lnSpc>
              <a:spcBef>
                <a:spcPct val="40000"/>
              </a:spcBef>
              <a:spcAft>
                <a:spcPct val="0"/>
              </a:spcAft>
              <a:buClrTx/>
              <a:buSzPct val="100000"/>
              <a:tabLst/>
              <a:defRPr/>
            </a:pPr>
            <a:r>
              <a:rPr lang="es-ES_tradnl" sz="2400" b="1" kern="0" dirty="0" smtClean="0">
                <a:solidFill>
                  <a:srgbClr val="FFFFFF"/>
                </a:solidFill>
                <a:effectLst>
                  <a:outerShdw blurRad="38100" dist="38100" dir="2700000" algn="tl">
                    <a:srgbClr val="000000"/>
                  </a:outerShdw>
                </a:effectLst>
                <a:latin typeface="Arial"/>
              </a:rPr>
              <a:t>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de </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la iglesia. </a:t>
            </a:r>
            <a:r>
              <a:rPr kumimoji="0" lang="es-ES_tradnl" sz="2400" b="1" i="0" u="none" strike="noStrike" kern="0" cap="none" spc="0" normalizeH="0" baseline="0" noProof="0" dirty="0" smtClean="0">
                <a:ln>
                  <a:noFill/>
                </a:ln>
                <a:solidFill>
                  <a:srgbClr val="FFFFFF"/>
                </a:solidFill>
                <a:effectLst>
                  <a:outerShdw blurRad="38100" dist="38100" dir="2700000" algn="tl">
                    <a:srgbClr val="000000"/>
                  </a:outerShdw>
                </a:effectLst>
                <a:uLnTx/>
                <a:uFillTx/>
                <a:latin typeface="Arial"/>
              </a:rPr>
              <a:t>1 </a:t>
            </a:r>
            <a:r>
              <a:rPr kumimoji="0" lang="es-ES_tradnl" sz="2400" b="1" i="0" u="none" strike="noStrike" kern="0" cap="none" spc="0" normalizeH="0" baseline="0" noProof="0" dirty="0">
                <a:ln>
                  <a:noFill/>
                </a:ln>
                <a:solidFill>
                  <a:srgbClr val="FFFFFF"/>
                </a:solidFill>
                <a:effectLst>
                  <a:outerShdw blurRad="38100" dist="38100" dir="2700000" algn="tl">
                    <a:srgbClr val="000000"/>
                  </a:outerShdw>
                </a:effectLst>
                <a:uLnTx/>
                <a:uFillTx/>
                <a:latin typeface="Arial"/>
              </a:rPr>
              <a:t>Sam. 3:13</a:t>
            </a:r>
            <a:endParaRPr kumimoji="0" lang="es-ES" sz="1800" b="0" i="0" u="none" strike="noStrike" kern="0" cap="none" spc="0" normalizeH="0" baseline="0" noProof="0" dirty="0">
              <a:ln>
                <a:noFill/>
              </a:ln>
              <a:solidFill>
                <a:sysClr val="windowText" lastClr="000000"/>
              </a:solidFill>
              <a:effectLst/>
              <a:uLnTx/>
              <a:uFillTx/>
            </a:endParaRPr>
          </a:p>
        </p:txBody>
      </p:sp>
      <p:pic>
        <p:nvPicPr>
          <p:cNvPr id="10" name="Imagen 9"/>
          <p:cNvPicPr>
            <a:picLocks noChangeAspect="1"/>
          </p:cNvPicPr>
          <p:nvPr/>
        </p:nvPicPr>
        <p:blipFill>
          <a:blip r:embed="rId3"/>
          <a:stretch>
            <a:fillRect/>
          </a:stretch>
        </p:blipFill>
        <p:spPr>
          <a:xfrm>
            <a:off x="8064347" y="4010139"/>
            <a:ext cx="4127654" cy="2847861"/>
          </a:xfrm>
          <a:prstGeom prst="rect">
            <a:avLst/>
          </a:prstGeom>
        </p:spPr>
      </p:pic>
    </p:spTree>
    <p:extLst>
      <p:ext uri="{BB962C8B-B14F-4D97-AF65-F5344CB8AC3E}">
        <p14:creationId xmlns:p14="http://schemas.microsoft.com/office/powerpoint/2010/main" val="426534546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1000"/>
                                        <p:tgtEl>
                                          <p:spTgt spid="9">
                                            <p:txEl>
                                              <p:pRg st="1" end="1"/>
                                            </p:txEl>
                                          </p:spTgt>
                                        </p:tgtEl>
                                      </p:cBhvr>
                                    </p:animEffect>
                                    <p:anim calcmode="lin" valueType="num">
                                      <p:cBhvr>
                                        <p:cTn id="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1000"/>
                                        <p:tgtEl>
                                          <p:spTgt spid="9">
                                            <p:txEl>
                                              <p:pRg st="2" end="2"/>
                                            </p:txEl>
                                          </p:spTgt>
                                        </p:tgtEl>
                                      </p:cBhvr>
                                    </p:animEffect>
                                    <p:anim calcmode="lin" valueType="num">
                                      <p:cBhvr>
                                        <p:cTn id="15"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3" end="3"/>
                                            </p:txEl>
                                          </p:spTgt>
                                        </p:tgtEl>
                                        <p:attrNameLst>
                                          <p:attrName>style.visibility</p:attrName>
                                        </p:attrNameLst>
                                      </p:cBhvr>
                                      <p:to>
                                        <p:strVal val="visible"/>
                                      </p:to>
                                    </p:set>
                                    <p:animEffect transition="in" filter="fade">
                                      <p:cBhvr>
                                        <p:cTn id="21" dur="1000"/>
                                        <p:tgtEl>
                                          <p:spTgt spid="9">
                                            <p:txEl>
                                              <p:pRg st="3" end="3"/>
                                            </p:txEl>
                                          </p:spTgt>
                                        </p:tgtEl>
                                      </p:cBhvr>
                                    </p:animEffect>
                                    <p:anim calcmode="lin" valueType="num">
                                      <p:cBhvr>
                                        <p:cTn id="2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Effect transition="in" filter="fade">
                                      <p:cBhvr>
                                        <p:cTn id="28" dur="1000"/>
                                        <p:tgtEl>
                                          <p:spTgt spid="9">
                                            <p:txEl>
                                              <p:pRg st="4" end="4"/>
                                            </p:txEl>
                                          </p:spTgt>
                                        </p:tgtEl>
                                      </p:cBhvr>
                                    </p:animEffect>
                                    <p:anim calcmode="lin" valueType="num">
                                      <p:cBhvr>
                                        <p:cTn id="29"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9">
                                            <p:txEl>
                                              <p:pRg st="5" end="5"/>
                                            </p:txEl>
                                          </p:spTgt>
                                        </p:tgtEl>
                                        <p:attrNameLst>
                                          <p:attrName>style.visibility</p:attrName>
                                        </p:attrNameLst>
                                      </p:cBhvr>
                                      <p:to>
                                        <p:strVal val="visible"/>
                                      </p:to>
                                    </p:set>
                                    <p:anim calcmode="lin" valueType="num">
                                      <p:cBhvr additive="base">
                                        <p:cTn id="35"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9">
                                            <p:txEl>
                                              <p:pRg st="6" end="6"/>
                                            </p:txEl>
                                          </p:spTgt>
                                        </p:tgtEl>
                                        <p:attrNameLst>
                                          <p:attrName>style.visibility</p:attrName>
                                        </p:attrNameLst>
                                      </p:cBhvr>
                                      <p:to>
                                        <p:strVal val="visible"/>
                                      </p:to>
                                    </p:set>
                                    <p:anim calcmode="lin" valueType="num">
                                      <p:cBhvr additive="base">
                                        <p:cTn id="41"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9">
                                            <p:txEl>
                                              <p:pRg st="7" end="7"/>
                                            </p:txEl>
                                          </p:spTgt>
                                        </p:tgtEl>
                                        <p:attrNameLst>
                                          <p:attrName>style.visibility</p:attrName>
                                        </p:attrNameLst>
                                      </p:cBhvr>
                                      <p:to>
                                        <p:strVal val="visible"/>
                                      </p:to>
                                    </p:set>
                                    <p:anim calcmode="lin" valueType="num">
                                      <p:cBhvr additive="base">
                                        <p:cTn id="47"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9">
                                            <p:txEl>
                                              <p:pRg st="8" end="8"/>
                                            </p:txEl>
                                          </p:spTgt>
                                        </p:tgtEl>
                                        <p:attrNameLst>
                                          <p:attrName>style.visibility</p:attrName>
                                        </p:attrNameLst>
                                      </p:cBhvr>
                                      <p:to>
                                        <p:strVal val="visible"/>
                                      </p:to>
                                    </p:set>
                                    <p:anim calcmode="lin" valueType="num">
                                      <p:cBhvr additive="base">
                                        <p:cTn id="53"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66103"/>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5" name="Rectángulo 4"/>
          <p:cNvSpPr/>
          <p:nvPr/>
        </p:nvSpPr>
        <p:spPr>
          <a:xfrm>
            <a:off x="1002535" y="941486"/>
            <a:ext cx="11189465" cy="3908762"/>
          </a:xfrm>
          <a:prstGeom prst="rect">
            <a:avLst/>
          </a:prstGeom>
        </p:spPr>
        <p:txBody>
          <a:bodyPr wrap="square">
            <a:spAutoFit/>
          </a:bodyPr>
          <a:lstStyle/>
          <a:p>
            <a:r>
              <a:rPr lang="es-ES" sz="3200" b="1" dirty="0" smtClean="0">
                <a:solidFill>
                  <a:schemeClr val="accent4">
                    <a:lumMod val="40000"/>
                    <a:lumOff val="60000"/>
                  </a:schemeClr>
                </a:solidFill>
              </a:rPr>
              <a:t>                    14. No </a:t>
            </a:r>
            <a:r>
              <a:rPr lang="es-ES" sz="3200" b="1" dirty="0">
                <a:solidFill>
                  <a:schemeClr val="accent4">
                    <a:lumMod val="40000"/>
                    <a:lumOff val="60000"/>
                  </a:schemeClr>
                </a:solidFill>
              </a:rPr>
              <a:t>un </a:t>
            </a:r>
            <a:r>
              <a:rPr lang="es-ES" sz="3200" b="1" dirty="0" smtClean="0">
                <a:solidFill>
                  <a:schemeClr val="accent4">
                    <a:lumMod val="40000"/>
                    <a:lumOff val="60000"/>
                  </a:schemeClr>
                </a:solidFill>
              </a:rPr>
              <a:t>neófito  (</a:t>
            </a:r>
            <a:r>
              <a:rPr lang="es-ES" sz="3200" b="1" dirty="0">
                <a:solidFill>
                  <a:schemeClr val="accent4">
                    <a:lumMod val="40000"/>
                    <a:lumOff val="60000"/>
                  </a:schemeClr>
                </a:solidFill>
              </a:rPr>
              <a:t>1Ti.3:6) :</a:t>
            </a:r>
            <a:endParaRPr lang="es-ES" sz="3200" b="1" dirty="0" smtClean="0">
              <a:solidFill>
                <a:schemeClr val="accent4">
                  <a:lumMod val="40000"/>
                  <a:lumOff val="60000"/>
                </a:schemeClr>
              </a:solidFill>
            </a:endParaRPr>
          </a:p>
          <a:p>
            <a:pPr marL="342900" indent="-342900">
              <a:buFont typeface="Wingdings" panose="05000000000000000000" pitchFamily="2" charset="2"/>
              <a:buChar char="Ø"/>
            </a:pPr>
            <a:r>
              <a:rPr lang="es-ES" sz="2400" dirty="0" err="1" smtClean="0">
                <a:solidFill>
                  <a:schemeClr val="bg1"/>
                </a:solidFill>
              </a:rPr>
              <a:t>Neofutos</a:t>
            </a:r>
            <a:r>
              <a:rPr lang="es-ES" sz="2400" dirty="0" smtClean="0">
                <a:solidFill>
                  <a:schemeClr val="bg1"/>
                </a:solidFill>
              </a:rPr>
              <a:t>  </a:t>
            </a:r>
            <a:r>
              <a:rPr lang="es-ES" sz="2400" dirty="0" err="1">
                <a:solidFill>
                  <a:schemeClr val="bg1"/>
                </a:solidFill>
              </a:rPr>
              <a:t>lit.</a:t>
            </a:r>
            <a:r>
              <a:rPr lang="es-ES" sz="2400" dirty="0">
                <a:solidFill>
                  <a:schemeClr val="bg1"/>
                </a:solidFill>
              </a:rPr>
              <a:t> recién plantado (de neos, nuevo, y </a:t>
            </a:r>
            <a:r>
              <a:rPr lang="es-ES" sz="2400" dirty="0" err="1">
                <a:solidFill>
                  <a:schemeClr val="bg1"/>
                </a:solidFill>
              </a:rPr>
              <a:t>fuo</a:t>
            </a:r>
            <a:r>
              <a:rPr lang="es-ES" sz="2400" dirty="0">
                <a:solidFill>
                  <a:schemeClr val="bg1"/>
                </a:solidFill>
              </a:rPr>
              <a:t>, producir), </a:t>
            </a:r>
            <a:endParaRPr lang="es-ES" sz="2400" dirty="0" smtClean="0">
              <a:solidFill>
                <a:schemeClr val="bg1"/>
              </a:solidFill>
            </a:endParaRPr>
          </a:p>
          <a:p>
            <a:pPr marL="342900" indent="-342900">
              <a:buFont typeface="Wingdings" panose="05000000000000000000" pitchFamily="2" charset="2"/>
              <a:buChar char="Ø"/>
            </a:pPr>
            <a:r>
              <a:rPr lang="es-ES" sz="2400" dirty="0">
                <a:solidFill>
                  <a:schemeClr val="bg1"/>
                </a:solidFill>
              </a:rPr>
              <a:t>D</a:t>
            </a:r>
            <a:r>
              <a:rPr lang="es-ES" sz="2400" dirty="0" smtClean="0">
                <a:solidFill>
                  <a:schemeClr val="bg1"/>
                </a:solidFill>
              </a:rPr>
              <a:t>enota </a:t>
            </a:r>
            <a:r>
              <a:rPr lang="es-ES" sz="2400" dirty="0">
                <a:solidFill>
                  <a:schemeClr val="bg1"/>
                </a:solidFill>
              </a:rPr>
              <a:t>a un nuevo </a:t>
            </a:r>
            <a:r>
              <a:rPr lang="es-ES" sz="2400" dirty="0" smtClean="0">
                <a:solidFill>
                  <a:schemeClr val="bg1"/>
                </a:solidFill>
              </a:rPr>
              <a:t>converso, de </a:t>
            </a:r>
            <a:r>
              <a:rPr lang="es-ES" sz="2400" dirty="0">
                <a:solidFill>
                  <a:schemeClr val="bg1"/>
                </a:solidFill>
              </a:rPr>
              <a:t>uno que por su inexperiencia no </a:t>
            </a:r>
            <a:endParaRPr lang="es-ES" sz="2400" dirty="0" smtClean="0">
              <a:solidFill>
                <a:schemeClr val="bg1"/>
              </a:solidFill>
            </a:endParaRPr>
          </a:p>
          <a:p>
            <a:r>
              <a:rPr lang="es-ES" sz="2400" dirty="0">
                <a:solidFill>
                  <a:schemeClr val="bg1"/>
                </a:solidFill>
              </a:rPr>
              <a:t> </a:t>
            </a:r>
            <a:r>
              <a:rPr lang="es-ES" sz="2400" dirty="0" smtClean="0">
                <a:solidFill>
                  <a:schemeClr val="bg1"/>
                </a:solidFill>
              </a:rPr>
              <a:t>    puede </a:t>
            </a:r>
            <a:r>
              <a:rPr lang="es-ES" sz="2400" dirty="0">
                <a:solidFill>
                  <a:schemeClr val="bg1"/>
                </a:solidFill>
              </a:rPr>
              <a:t>actuar como obispo o supervisor en una iglesia.</a:t>
            </a:r>
          </a:p>
          <a:p>
            <a:pPr marL="342900" indent="-342900">
              <a:buFont typeface="Wingdings" panose="05000000000000000000" pitchFamily="2" charset="2"/>
              <a:buChar char="Ø"/>
            </a:pPr>
            <a:r>
              <a:rPr lang="es-ES" sz="2400" dirty="0" smtClean="0">
                <a:solidFill>
                  <a:schemeClr val="bg1"/>
                </a:solidFill>
              </a:rPr>
              <a:t>Un </a:t>
            </a:r>
            <a:r>
              <a:rPr lang="es-ES" sz="2400" dirty="0">
                <a:solidFill>
                  <a:schemeClr val="bg1"/>
                </a:solidFill>
              </a:rPr>
              <a:t>nuevo </a:t>
            </a:r>
            <a:r>
              <a:rPr lang="es-ES" sz="2400" dirty="0" smtClean="0">
                <a:solidFill>
                  <a:schemeClr val="bg1"/>
                </a:solidFill>
              </a:rPr>
              <a:t>convertido </a:t>
            </a:r>
            <a:r>
              <a:rPr lang="es-ES" sz="2400" dirty="0">
                <a:solidFill>
                  <a:schemeClr val="bg1"/>
                </a:solidFill>
              </a:rPr>
              <a:t>corre el peligro de caer en la soberbia  y </a:t>
            </a:r>
            <a:r>
              <a:rPr lang="es-ES" sz="2400" dirty="0" smtClean="0">
                <a:solidFill>
                  <a:schemeClr val="bg1"/>
                </a:solidFill>
              </a:rPr>
              <a:t>la vanagloria</a:t>
            </a:r>
            <a:r>
              <a:rPr lang="es-ES" sz="2400" dirty="0">
                <a:solidFill>
                  <a:schemeClr val="bg1"/>
                </a:solidFill>
              </a:rPr>
              <a:t>.</a:t>
            </a:r>
          </a:p>
          <a:p>
            <a:pPr marL="342900" indent="-342900">
              <a:buFont typeface="Wingdings" panose="05000000000000000000" pitchFamily="2" charset="2"/>
              <a:buChar char="Ø"/>
            </a:pPr>
            <a:r>
              <a:rPr lang="es-ES" sz="2400" dirty="0" smtClean="0">
                <a:solidFill>
                  <a:schemeClr val="bg1"/>
                </a:solidFill>
              </a:rPr>
              <a:t>No </a:t>
            </a:r>
            <a:r>
              <a:rPr lang="es-ES" sz="2400" dirty="0">
                <a:solidFill>
                  <a:schemeClr val="bg1"/>
                </a:solidFill>
              </a:rPr>
              <a:t>importa lo estudioso, </a:t>
            </a:r>
            <a:r>
              <a:rPr lang="es-ES" sz="2400" dirty="0" smtClean="0">
                <a:solidFill>
                  <a:schemeClr val="bg1"/>
                </a:solidFill>
              </a:rPr>
              <a:t>o </a:t>
            </a:r>
            <a:r>
              <a:rPr lang="es-ES" sz="2400" dirty="0">
                <a:solidFill>
                  <a:schemeClr val="bg1"/>
                </a:solidFill>
              </a:rPr>
              <a:t>talentoso que sea el </a:t>
            </a:r>
            <a:r>
              <a:rPr lang="es-ES" sz="2400" dirty="0" smtClean="0">
                <a:solidFill>
                  <a:schemeClr val="bg1"/>
                </a:solidFill>
              </a:rPr>
              <a:t>nuevo </a:t>
            </a:r>
            <a:r>
              <a:rPr lang="es-ES" sz="2400" dirty="0">
                <a:solidFill>
                  <a:schemeClr val="bg1"/>
                </a:solidFill>
              </a:rPr>
              <a:t>convertido, es espiritualmente </a:t>
            </a:r>
            <a:r>
              <a:rPr lang="es-ES" sz="2400" dirty="0" smtClean="0">
                <a:solidFill>
                  <a:schemeClr val="bg1"/>
                </a:solidFill>
              </a:rPr>
              <a:t>un niño.</a:t>
            </a:r>
            <a:endParaRPr lang="es-ES" sz="2400" dirty="0">
              <a:solidFill>
                <a:schemeClr val="bg1"/>
              </a:solidFill>
            </a:endParaRPr>
          </a:p>
          <a:p>
            <a:pPr marL="342900" indent="-342900">
              <a:buFont typeface="Wingdings" panose="05000000000000000000" pitchFamily="2" charset="2"/>
              <a:buChar char="Ø"/>
            </a:pPr>
            <a:r>
              <a:rPr lang="es-ES" sz="2400" dirty="0">
                <a:solidFill>
                  <a:schemeClr val="bg1"/>
                </a:solidFill>
              </a:rPr>
              <a:t>La madurez requiere tiempo y experiencia para la </a:t>
            </a:r>
            <a:endParaRPr lang="es-ES" sz="2400" dirty="0" smtClean="0">
              <a:solidFill>
                <a:schemeClr val="bg1"/>
              </a:solidFill>
            </a:endParaRPr>
          </a:p>
          <a:p>
            <a:r>
              <a:rPr lang="es-ES" sz="2400" dirty="0">
                <a:solidFill>
                  <a:schemeClr val="bg1"/>
                </a:solidFill>
              </a:rPr>
              <a:t> </a:t>
            </a:r>
            <a:r>
              <a:rPr lang="es-ES" sz="2400" dirty="0" smtClean="0">
                <a:solidFill>
                  <a:schemeClr val="bg1"/>
                </a:solidFill>
              </a:rPr>
              <a:t>    que no existe </a:t>
            </a:r>
            <a:r>
              <a:rPr lang="es-ES" sz="2400" dirty="0">
                <a:solidFill>
                  <a:schemeClr val="bg1"/>
                </a:solidFill>
              </a:rPr>
              <a:t>sustituto, por eso un nuevo </a:t>
            </a:r>
            <a:endParaRPr lang="es-ES" sz="2400" dirty="0" smtClean="0">
              <a:solidFill>
                <a:schemeClr val="bg1"/>
              </a:solidFill>
            </a:endParaRPr>
          </a:p>
          <a:p>
            <a:r>
              <a:rPr lang="es-ES" sz="2400" dirty="0">
                <a:solidFill>
                  <a:schemeClr val="bg1"/>
                </a:solidFill>
              </a:rPr>
              <a:t> </a:t>
            </a:r>
            <a:r>
              <a:rPr lang="es-ES" sz="2400" dirty="0" smtClean="0">
                <a:solidFill>
                  <a:schemeClr val="bg1"/>
                </a:solidFill>
              </a:rPr>
              <a:t>    convertido sencillamente </a:t>
            </a:r>
            <a:r>
              <a:rPr lang="es-ES" sz="2400" dirty="0">
                <a:solidFill>
                  <a:schemeClr val="bg1"/>
                </a:solidFill>
              </a:rPr>
              <a:t>no esta preparado.</a:t>
            </a:r>
          </a:p>
        </p:txBody>
      </p:sp>
      <p:pic>
        <p:nvPicPr>
          <p:cNvPr id="8" name="Imagen 7"/>
          <p:cNvPicPr>
            <a:picLocks noChangeAspect="1"/>
          </p:cNvPicPr>
          <p:nvPr/>
        </p:nvPicPr>
        <p:blipFill>
          <a:blip r:embed="rId3"/>
          <a:stretch>
            <a:fillRect/>
          </a:stretch>
        </p:blipFill>
        <p:spPr>
          <a:xfrm>
            <a:off x="7656723" y="4076241"/>
            <a:ext cx="4535277" cy="2800273"/>
          </a:xfrm>
          <a:prstGeom prst="rect">
            <a:avLst/>
          </a:prstGeom>
        </p:spPr>
      </p:pic>
    </p:spTree>
    <p:extLst>
      <p:ext uri="{BB962C8B-B14F-4D97-AF65-F5344CB8AC3E}">
        <p14:creationId xmlns:p14="http://schemas.microsoft.com/office/powerpoint/2010/main" val="218559510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additive="base">
                                        <p:cTn id="1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 calcmode="lin" valueType="num">
                                      <p:cBhvr additive="base">
                                        <p:cTn id="23"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5" end="5"/>
                                            </p:txEl>
                                          </p:spTgt>
                                        </p:tgtEl>
                                        <p:attrNameLst>
                                          <p:attrName>style.visibility</p:attrName>
                                        </p:attrNameLst>
                                      </p:cBhvr>
                                      <p:to>
                                        <p:strVal val="visible"/>
                                      </p:to>
                                    </p:set>
                                    <p:anim calcmode="lin" valueType="num">
                                      <p:cBhvr additive="base">
                                        <p:cTn id="29"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 calcmode="lin" valueType="num">
                                      <p:cBhvr additive="base">
                                        <p:cTn id="3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5">
                                            <p:txEl>
                                              <p:pRg st="7" end="7"/>
                                            </p:txEl>
                                          </p:spTgt>
                                        </p:tgtEl>
                                        <p:attrNameLst>
                                          <p:attrName>style.visibility</p:attrName>
                                        </p:attrNameLst>
                                      </p:cBhvr>
                                      <p:to>
                                        <p:strVal val="visible"/>
                                      </p:to>
                                    </p:set>
                                    <p:anim calcmode="lin" valueType="num">
                                      <p:cBhvr additive="base">
                                        <p:cTn id="41"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5">
                                            <p:txEl>
                                              <p:pRg st="8" end="8"/>
                                            </p:txEl>
                                          </p:spTgt>
                                        </p:tgtEl>
                                        <p:attrNameLst>
                                          <p:attrName>style.visibility</p:attrName>
                                        </p:attrNameLst>
                                      </p:cBhvr>
                                      <p:to>
                                        <p:strVal val="visible"/>
                                      </p:to>
                                    </p:set>
                                    <p:anim calcmode="lin" valueType="num">
                                      <p:cBhvr additive="base">
                                        <p:cTn id="47"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0"/>
            <a:ext cx="12192000" cy="6858001"/>
          </a:xfrm>
          <a:prstGeom prst="rect">
            <a:avLst/>
          </a:prstGeom>
        </p:spPr>
      </p:pic>
      <p:sp>
        <p:nvSpPr>
          <p:cNvPr id="7" name="Rectángulo 6"/>
          <p:cNvSpPr/>
          <p:nvPr/>
        </p:nvSpPr>
        <p:spPr>
          <a:xfrm>
            <a:off x="1270152" y="484281"/>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9" name="Rectángulo 8"/>
          <p:cNvSpPr/>
          <p:nvPr/>
        </p:nvSpPr>
        <p:spPr>
          <a:xfrm>
            <a:off x="1270152" y="1081462"/>
            <a:ext cx="10617048" cy="4139595"/>
          </a:xfrm>
          <a:prstGeom prst="rect">
            <a:avLst/>
          </a:prstGeom>
        </p:spPr>
        <p:txBody>
          <a:bodyPr wrap="square">
            <a:spAutoFit/>
          </a:bodyPr>
          <a:lstStyle/>
          <a:p>
            <a:pPr marL="342900" lvl="0" indent="-342900" defTabSz="762000" eaLnBrk="0" fontAlgn="base" hangingPunct="0">
              <a:spcBef>
                <a:spcPct val="0"/>
              </a:spcBef>
              <a:spcAft>
                <a:spcPct val="0"/>
              </a:spcAft>
              <a:buSzPct val="100000"/>
              <a:defRPr/>
            </a:pPr>
            <a:r>
              <a:rPr lang="es-ES_tradnl" sz="3200" b="1" kern="0" dirty="0" smtClean="0">
                <a:solidFill>
                  <a:srgbClr val="FDE3BA"/>
                </a:solidFill>
                <a:effectLst>
                  <a:outerShdw blurRad="38100" dist="38100" dir="2700000" algn="tl">
                    <a:srgbClr val="000000"/>
                  </a:outerShdw>
                </a:effectLst>
                <a:latin typeface="Arial"/>
              </a:rPr>
              <a:t>15. Buen </a:t>
            </a:r>
            <a:r>
              <a:rPr lang="es-ES_tradnl" sz="3200" b="1" kern="0" dirty="0">
                <a:solidFill>
                  <a:srgbClr val="FDE3BA"/>
                </a:solidFill>
                <a:effectLst>
                  <a:outerShdw blurRad="38100" dist="38100" dir="2700000" algn="tl">
                    <a:srgbClr val="000000"/>
                  </a:outerShdw>
                </a:effectLst>
                <a:latin typeface="Arial"/>
              </a:rPr>
              <a:t>testimonio de los de afuera</a:t>
            </a:r>
          </a:p>
          <a:p>
            <a:pPr marL="342900" lvl="0" indent="-342900" defTabSz="762000" eaLnBrk="0" fontAlgn="base" hangingPunct="0">
              <a:spcBef>
                <a:spcPct val="50000"/>
              </a:spcBef>
              <a:spcAft>
                <a:spcPct val="0"/>
              </a:spcAft>
              <a:buSzPct val="100000"/>
              <a:buFont typeface="Wingdings" panose="05000000000000000000" pitchFamily="2" charset="2"/>
              <a:buChar char="Ø"/>
              <a:defRPr/>
            </a:pPr>
            <a:r>
              <a:rPr lang="es-ES_tradnl" sz="2200" b="1" kern="0" dirty="0">
                <a:solidFill>
                  <a:srgbClr val="FFFFFF"/>
                </a:solidFill>
                <a:effectLst>
                  <a:outerShdw blurRad="38100" dist="38100" dir="2700000" algn="tl">
                    <a:srgbClr val="000000"/>
                  </a:outerShdw>
                </a:effectLst>
                <a:latin typeface="Arial"/>
              </a:rPr>
              <a:t>Un anciano debe tener buen testimonio </a:t>
            </a:r>
            <a:r>
              <a:rPr lang="es-ES_tradnl" sz="2200" b="1" kern="0" dirty="0" smtClean="0">
                <a:solidFill>
                  <a:srgbClr val="FFFFFF"/>
                </a:solidFill>
                <a:effectLst>
                  <a:outerShdw blurRad="38100" dist="38100" dir="2700000" algn="tl">
                    <a:srgbClr val="000000"/>
                  </a:outerShdw>
                </a:effectLst>
                <a:latin typeface="Arial"/>
              </a:rPr>
              <a:t>entre </a:t>
            </a:r>
            <a:r>
              <a:rPr lang="es-ES_tradnl" sz="2200" b="1" kern="0" dirty="0">
                <a:solidFill>
                  <a:srgbClr val="FFFFFF"/>
                </a:solidFill>
                <a:effectLst>
                  <a:outerShdw blurRad="38100" dist="38100" dir="2700000" algn="tl">
                    <a:srgbClr val="000000"/>
                  </a:outerShdw>
                </a:effectLst>
                <a:latin typeface="Arial"/>
              </a:rPr>
              <a:t>los incrédulos, en sus </a:t>
            </a:r>
            <a:endParaRPr lang="es-ES_tradnl" sz="2200" b="1" kern="0" dirty="0" smtClean="0">
              <a:solidFill>
                <a:srgbClr val="FFFFFF"/>
              </a:solidFill>
              <a:effectLst>
                <a:outerShdw blurRad="38100" dist="38100" dir="2700000" algn="tl">
                  <a:srgbClr val="000000"/>
                </a:outerShdw>
              </a:effectLst>
              <a:latin typeface="Arial"/>
            </a:endParaRPr>
          </a:p>
          <a:p>
            <a:pPr lvl="0" defTabSz="762000" eaLnBrk="0" fontAlgn="base" hangingPunct="0">
              <a:spcBef>
                <a:spcPct val="50000"/>
              </a:spcBef>
              <a:spcAft>
                <a:spcPct val="0"/>
              </a:spcAft>
              <a:buSzPct val="100000"/>
              <a:defRPr/>
            </a:pPr>
            <a:r>
              <a:rPr lang="es-ES_tradnl" sz="2200" b="1" kern="0" dirty="0" smtClean="0">
                <a:solidFill>
                  <a:srgbClr val="FFFFFF"/>
                </a:solidFill>
                <a:effectLst>
                  <a:outerShdw blurRad="38100" dist="38100" dir="2700000" algn="tl">
                    <a:srgbClr val="000000"/>
                  </a:outerShdw>
                </a:effectLst>
                <a:latin typeface="Arial"/>
              </a:rPr>
              <a:t>    negocios, </a:t>
            </a:r>
            <a:r>
              <a:rPr lang="es-ES_tradnl" sz="2200" b="1" kern="0" dirty="0">
                <a:solidFill>
                  <a:srgbClr val="FFFFFF"/>
                </a:solidFill>
                <a:effectLst>
                  <a:outerShdw blurRad="38100" dist="38100" dir="2700000" algn="tl">
                    <a:srgbClr val="000000"/>
                  </a:outerShdw>
                </a:effectLst>
                <a:latin typeface="Arial"/>
              </a:rPr>
              <a:t>contactos sociales.</a:t>
            </a:r>
          </a:p>
          <a:p>
            <a:pPr marL="342900" lvl="0" indent="-342900" defTabSz="762000" eaLnBrk="0" fontAlgn="base" hangingPunct="0">
              <a:spcBef>
                <a:spcPct val="50000"/>
              </a:spcBef>
              <a:spcAft>
                <a:spcPct val="0"/>
              </a:spcAft>
              <a:buSzPct val="100000"/>
              <a:buFont typeface="Wingdings" panose="05000000000000000000" pitchFamily="2" charset="2"/>
              <a:buChar char="Ø"/>
              <a:defRPr/>
            </a:pPr>
            <a:r>
              <a:rPr lang="es-ES_tradnl" sz="2200" b="1" kern="0" dirty="0">
                <a:solidFill>
                  <a:srgbClr val="FFFFFF"/>
                </a:solidFill>
                <a:effectLst>
                  <a:outerShdw blurRad="38100" dist="38100" dir="2700000" algn="tl">
                    <a:srgbClr val="000000"/>
                  </a:outerShdw>
                </a:effectLst>
                <a:latin typeface="Arial"/>
              </a:rPr>
              <a:t>Que tenga buena reputación frente al mundo no creyente</a:t>
            </a:r>
            <a:r>
              <a:rPr lang="es-ES_tradnl" sz="2200" b="1" kern="0" dirty="0" smtClean="0">
                <a:solidFill>
                  <a:srgbClr val="FFFFFF"/>
                </a:solidFill>
                <a:effectLst>
                  <a:outerShdw blurRad="38100" dist="38100" dir="2700000" algn="tl">
                    <a:srgbClr val="000000"/>
                  </a:outerShdw>
                </a:effectLst>
                <a:latin typeface="Arial"/>
              </a:rPr>
              <a:t>.</a:t>
            </a:r>
          </a:p>
          <a:p>
            <a:pPr lvl="0" defTabSz="762000" eaLnBrk="0" fontAlgn="base" hangingPunct="0">
              <a:spcBef>
                <a:spcPct val="50000"/>
              </a:spcBef>
              <a:spcAft>
                <a:spcPct val="0"/>
              </a:spcAft>
              <a:buSzPct val="100000"/>
              <a:defRPr/>
            </a:pPr>
            <a:r>
              <a:rPr lang="es-ES_tradnl" sz="2200" b="1" kern="0" dirty="0">
                <a:solidFill>
                  <a:srgbClr val="FFFFFF"/>
                </a:solidFill>
                <a:effectLst>
                  <a:outerShdw blurRad="38100" dist="38100" dir="2700000" algn="tl">
                    <a:srgbClr val="000000"/>
                  </a:outerShdw>
                </a:effectLst>
                <a:latin typeface="Arial"/>
              </a:rPr>
              <a:t> </a:t>
            </a:r>
            <a:r>
              <a:rPr lang="es-ES_tradnl" sz="2200" b="1" kern="0" dirty="0" smtClean="0">
                <a:solidFill>
                  <a:srgbClr val="FFFFFF"/>
                </a:solidFill>
                <a:effectLst>
                  <a:outerShdw blurRad="38100" dist="38100" dir="2700000" algn="tl">
                    <a:srgbClr val="000000"/>
                  </a:outerShdw>
                </a:effectLst>
                <a:latin typeface="Arial"/>
              </a:rPr>
              <a:t>    (1Cor. 10:32)</a:t>
            </a:r>
            <a:endParaRPr lang="es-ES_tradnl" sz="2200" b="1" kern="0" dirty="0">
              <a:solidFill>
                <a:srgbClr val="FFFFFF"/>
              </a:solidFill>
              <a:effectLst>
                <a:outerShdw blurRad="38100" dist="38100" dir="2700000" algn="tl">
                  <a:srgbClr val="000000"/>
                </a:outerShdw>
              </a:effectLst>
              <a:latin typeface="Arial"/>
            </a:endParaRPr>
          </a:p>
          <a:p>
            <a:pPr marL="342900" lvl="0" indent="-342900" defTabSz="762000" eaLnBrk="0" fontAlgn="base" hangingPunct="0">
              <a:spcBef>
                <a:spcPct val="50000"/>
              </a:spcBef>
              <a:spcAft>
                <a:spcPct val="0"/>
              </a:spcAft>
              <a:buSzPct val="100000"/>
              <a:buFont typeface="Wingdings" panose="05000000000000000000" pitchFamily="2" charset="2"/>
              <a:buChar char="Ø"/>
              <a:defRPr/>
            </a:pPr>
            <a:r>
              <a:rPr lang="es-ES_tradnl" sz="2200" b="1" kern="0" dirty="0">
                <a:solidFill>
                  <a:srgbClr val="FFFFFF"/>
                </a:solidFill>
                <a:effectLst>
                  <a:outerShdw blurRad="38100" dist="38100" dir="2700000" algn="tl">
                    <a:srgbClr val="000000"/>
                  </a:outerShdw>
                </a:effectLst>
                <a:latin typeface="Arial"/>
              </a:rPr>
              <a:t>No </a:t>
            </a:r>
            <a:r>
              <a:rPr lang="es-ES_tradnl" sz="2200" b="1" kern="0" dirty="0" smtClean="0">
                <a:solidFill>
                  <a:srgbClr val="FFFFFF"/>
                </a:solidFill>
                <a:effectLst>
                  <a:outerShdw blurRad="38100" dist="38100" dir="2700000" algn="tl">
                    <a:srgbClr val="000000"/>
                  </a:outerShdw>
                </a:effectLst>
                <a:latin typeface="Arial"/>
              </a:rPr>
              <a:t>solo </a:t>
            </a:r>
            <a:r>
              <a:rPr lang="es-ES_tradnl" sz="2200" b="1" kern="0" dirty="0">
                <a:solidFill>
                  <a:srgbClr val="FFFFFF"/>
                </a:solidFill>
                <a:effectLst>
                  <a:outerShdw blurRad="38100" dist="38100" dir="2700000" algn="tl">
                    <a:srgbClr val="000000"/>
                  </a:outerShdw>
                </a:effectLst>
                <a:latin typeface="Arial"/>
              </a:rPr>
              <a:t>a los ancianos sino a </a:t>
            </a:r>
            <a:r>
              <a:rPr lang="es-ES_tradnl" sz="2200" b="1" kern="0" dirty="0" smtClean="0">
                <a:solidFill>
                  <a:srgbClr val="FFFFFF"/>
                </a:solidFill>
                <a:effectLst>
                  <a:outerShdw blurRad="38100" dist="38100" dir="2700000" algn="tl">
                    <a:srgbClr val="000000"/>
                  </a:outerShdw>
                </a:effectLst>
                <a:latin typeface="Arial"/>
              </a:rPr>
              <a:t>todos los creyentes </a:t>
            </a:r>
            <a:r>
              <a:rPr lang="es-ES_tradnl" sz="2200" b="1" kern="0" dirty="0">
                <a:solidFill>
                  <a:srgbClr val="FFFFFF"/>
                </a:solidFill>
                <a:effectLst>
                  <a:outerShdw blurRad="38100" dist="38100" dir="2700000" algn="tl">
                    <a:srgbClr val="000000"/>
                  </a:outerShdw>
                </a:effectLst>
                <a:latin typeface="Arial"/>
              </a:rPr>
              <a:t>se </a:t>
            </a:r>
            <a:endParaRPr lang="es-ES_tradnl" sz="2200" b="1" kern="0" dirty="0" smtClean="0">
              <a:solidFill>
                <a:srgbClr val="FFFFFF"/>
              </a:solidFill>
              <a:effectLst>
                <a:outerShdw blurRad="38100" dist="38100" dir="2700000" algn="tl">
                  <a:srgbClr val="000000"/>
                </a:outerShdw>
              </a:effectLst>
              <a:latin typeface="Arial"/>
            </a:endParaRPr>
          </a:p>
          <a:p>
            <a:pPr lvl="0" defTabSz="762000" eaLnBrk="0" fontAlgn="base" hangingPunct="0">
              <a:spcBef>
                <a:spcPct val="50000"/>
              </a:spcBef>
              <a:spcAft>
                <a:spcPct val="0"/>
              </a:spcAft>
              <a:buSzPct val="100000"/>
              <a:defRPr/>
            </a:pPr>
            <a:r>
              <a:rPr lang="es-ES_tradnl" sz="2200" b="1" kern="0" dirty="0">
                <a:solidFill>
                  <a:srgbClr val="FFFFFF"/>
                </a:solidFill>
                <a:effectLst>
                  <a:outerShdw blurRad="38100" dist="38100" dir="2700000" algn="tl">
                    <a:srgbClr val="000000"/>
                  </a:outerShdw>
                </a:effectLst>
                <a:latin typeface="Arial"/>
              </a:rPr>
              <a:t> </a:t>
            </a:r>
            <a:r>
              <a:rPr lang="es-ES_tradnl" sz="2200" b="1" kern="0" dirty="0" smtClean="0">
                <a:solidFill>
                  <a:srgbClr val="FFFFFF"/>
                </a:solidFill>
                <a:effectLst>
                  <a:outerShdw blurRad="38100" dist="38100" dir="2700000" algn="tl">
                    <a:srgbClr val="000000"/>
                  </a:outerShdw>
                </a:effectLst>
                <a:latin typeface="Arial"/>
              </a:rPr>
              <a:t>   nos manda a tener un </a:t>
            </a:r>
            <a:r>
              <a:rPr lang="es-ES_tradnl" sz="2200" b="1" kern="0" dirty="0">
                <a:solidFill>
                  <a:srgbClr val="FFFFFF"/>
                </a:solidFill>
                <a:effectLst>
                  <a:outerShdw blurRad="38100" dist="38100" dir="2700000" algn="tl">
                    <a:srgbClr val="000000"/>
                  </a:outerShdw>
                </a:effectLst>
                <a:latin typeface="Arial"/>
              </a:rPr>
              <a:t>buen testimonio </a:t>
            </a:r>
            <a:r>
              <a:rPr lang="es-ES_tradnl" sz="2200" b="1" kern="0" dirty="0" smtClean="0">
                <a:solidFill>
                  <a:srgbClr val="FFFFFF"/>
                </a:solidFill>
                <a:effectLst>
                  <a:outerShdw blurRad="38100" dist="38100" dir="2700000" algn="tl">
                    <a:srgbClr val="000000"/>
                  </a:outerShdw>
                </a:effectLst>
                <a:latin typeface="Arial"/>
              </a:rPr>
              <a:t>delante de los </a:t>
            </a:r>
            <a:r>
              <a:rPr lang="es-ES_tradnl" sz="2200" b="1" kern="0" dirty="0">
                <a:solidFill>
                  <a:srgbClr val="FFFFFF"/>
                </a:solidFill>
                <a:effectLst>
                  <a:outerShdw blurRad="38100" dist="38100" dir="2700000" algn="tl">
                    <a:srgbClr val="000000"/>
                  </a:outerShdw>
                </a:effectLst>
                <a:latin typeface="Arial"/>
              </a:rPr>
              <a:t>no </a:t>
            </a:r>
            <a:endParaRPr lang="es-ES_tradnl" sz="2200" b="1" kern="0" dirty="0" smtClean="0">
              <a:solidFill>
                <a:srgbClr val="FFFFFF"/>
              </a:solidFill>
              <a:effectLst>
                <a:outerShdw blurRad="38100" dist="38100" dir="2700000" algn="tl">
                  <a:srgbClr val="000000"/>
                </a:outerShdw>
              </a:effectLst>
              <a:latin typeface="Arial"/>
            </a:endParaRPr>
          </a:p>
          <a:p>
            <a:pPr lvl="0" defTabSz="762000" eaLnBrk="0" fontAlgn="base" hangingPunct="0">
              <a:spcBef>
                <a:spcPct val="50000"/>
              </a:spcBef>
              <a:spcAft>
                <a:spcPct val="0"/>
              </a:spcAft>
              <a:buSzPct val="100000"/>
              <a:defRPr/>
            </a:pPr>
            <a:r>
              <a:rPr lang="es-ES_tradnl" sz="2200" b="1" kern="0" dirty="0">
                <a:solidFill>
                  <a:srgbClr val="FFFFFF"/>
                </a:solidFill>
                <a:effectLst>
                  <a:outerShdw blurRad="38100" dist="38100" dir="2700000" algn="tl">
                    <a:srgbClr val="000000"/>
                  </a:outerShdw>
                </a:effectLst>
                <a:latin typeface="Arial"/>
              </a:rPr>
              <a:t> </a:t>
            </a:r>
            <a:r>
              <a:rPr lang="es-ES_tradnl" sz="2200" b="1" kern="0" dirty="0" smtClean="0">
                <a:solidFill>
                  <a:srgbClr val="FFFFFF"/>
                </a:solidFill>
                <a:effectLst>
                  <a:outerShdw blurRad="38100" dist="38100" dir="2700000" algn="tl">
                    <a:srgbClr val="000000"/>
                  </a:outerShdw>
                </a:effectLst>
                <a:latin typeface="Arial"/>
              </a:rPr>
              <a:t>   cristianos. 1 </a:t>
            </a:r>
            <a:r>
              <a:rPr lang="es-ES_tradnl" sz="2200" b="1" kern="0" dirty="0">
                <a:solidFill>
                  <a:srgbClr val="FFFFFF"/>
                </a:solidFill>
                <a:effectLst>
                  <a:outerShdw blurRad="38100" dist="38100" dir="2700000" algn="tl">
                    <a:srgbClr val="000000"/>
                  </a:outerShdw>
                </a:effectLst>
                <a:latin typeface="Arial"/>
              </a:rPr>
              <a:t>Pe. 2:12 </a:t>
            </a:r>
            <a:endParaRPr lang="es-ES_tradnl" sz="2000" b="1" kern="0" dirty="0">
              <a:solidFill>
                <a:srgbClr val="FFFFFF"/>
              </a:solidFill>
              <a:effectLst>
                <a:outerShdw blurRad="38100" dist="38100" dir="2700000" algn="tl">
                  <a:srgbClr val="000000"/>
                </a:outerShdw>
              </a:effectLst>
              <a:latin typeface="Arial"/>
            </a:endParaRPr>
          </a:p>
        </p:txBody>
      </p:sp>
      <p:pic>
        <p:nvPicPr>
          <p:cNvPr id="10" name="Imagen 9"/>
          <p:cNvPicPr>
            <a:picLocks noChangeAspect="1"/>
          </p:cNvPicPr>
          <p:nvPr/>
        </p:nvPicPr>
        <p:blipFill>
          <a:blip r:embed="rId3"/>
          <a:stretch>
            <a:fillRect/>
          </a:stretch>
        </p:blipFill>
        <p:spPr>
          <a:xfrm>
            <a:off x="9535886" y="2552661"/>
            <a:ext cx="2656114" cy="4346560"/>
          </a:xfrm>
          <a:prstGeom prst="rect">
            <a:avLst/>
          </a:prstGeom>
        </p:spPr>
      </p:pic>
    </p:spTree>
    <p:extLst>
      <p:ext uri="{BB962C8B-B14F-4D97-AF65-F5344CB8AC3E}">
        <p14:creationId xmlns:p14="http://schemas.microsoft.com/office/powerpoint/2010/main" val="367857615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anim calcmode="lin" valueType="num">
                                      <p:cBhvr additive="base">
                                        <p:cTn id="11"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1000"/>
                                        <p:tgtEl>
                                          <p:spTgt spid="9">
                                            <p:txEl>
                                              <p:pRg st="3" end="3"/>
                                            </p:txEl>
                                          </p:spTgt>
                                        </p:tgtEl>
                                      </p:cBhvr>
                                    </p:animEffect>
                                    <p:anim calcmode="lin" valueType="num">
                                      <p:cBhvr>
                                        <p:cTn id="18"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9">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1000"/>
                                        <p:tgtEl>
                                          <p:spTgt spid="9">
                                            <p:txEl>
                                              <p:pRg st="4" end="4"/>
                                            </p:txEl>
                                          </p:spTgt>
                                        </p:tgtEl>
                                      </p:cBhvr>
                                    </p:animEffect>
                                    <p:anim calcmode="lin" valueType="num">
                                      <p:cBhvr>
                                        <p:cTn id="23"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9">
                                            <p:txEl>
                                              <p:pRg st="5" end="5"/>
                                            </p:txEl>
                                          </p:spTgt>
                                        </p:tgtEl>
                                        <p:attrNameLst>
                                          <p:attrName>style.visibility</p:attrName>
                                        </p:attrNameLst>
                                      </p:cBhvr>
                                      <p:to>
                                        <p:strVal val="visible"/>
                                      </p:to>
                                    </p:set>
                                    <p:animEffect transition="in" filter="fade">
                                      <p:cBhvr>
                                        <p:cTn id="29" dur="1000"/>
                                        <p:tgtEl>
                                          <p:spTgt spid="9">
                                            <p:txEl>
                                              <p:pRg st="5" end="5"/>
                                            </p:txEl>
                                          </p:spTgt>
                                        </p:tgtEl>
                                      </p:cBhvr>
                                    </p:animEffect>
                                    <p:anim calcmode="lin" valueType="num">
                                      <p:cBhvr>
                                        <p:cTn id="30"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9">
                                            <p:txEl>
                                              <p:pRg st="6" end="6"/>
                                            </p:txEl>
                                          </p:spTgt>
                                        </p:tgtEl>
                                        <p:attrNameLst>
                                          <p:attrName>style.visibility</p:attrName>
                                        </p:attrNameLst>
                                      </p:cBhvr>
                                      <p:to>
                                        <p:strVal val="visible"/>
                                      </p:to>
                                    </p:set>
                                    <p:animEffect transition="in" filter="fade">
                                      <p:cBhvr>
                                        <p:cTn id="34" dur="1000"/>
                                        <p:tgtEl>
                                          <p:spTgt spid="9">
                                            <p:txEl>
                                              <p:pRg st="6" end="6"/>
                                            </p:txEl>
                                          </p:spTgt>
                                        </p:tgtEl>
                                      </p:cBhvr>
                                    </p:animEffect>
                                    <p:anim calcmode="lin" valueType="num">
                                      <p:cBhvr>
                                        <p:cTn id="35"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9">
                                            <p:txEl>
                                              <p:pRg st="6" end="6"/>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9">
                                            <p:txEl>
                                              <p:pRg st="7" end="7"/>
                                            </p:txEl>
                                          </p:spTgt>
                                        </p:tgtEl>
                                        <p:attrNameLst>
                                          <p:attrName>style.visibility</p:attrName>
                                        </p:attrNameLst>
                                      </p:cBhvr>
                                      <p:to>
                                        <p:strVal val="visible"/>
                                      </p:to>
                                    </p:set>
                                    <p:animEffect transition="in" filter="fade">
                                      <p:cBhvr>
                                        <p:cTn id="39" dur="1000"/>
                                        <p:tgtEl>
                                          <p:spTgt spid="9">
                                            <p:txEl>
                                              <p:pRg st="7" end="7"/>
                                            </p:txEl>
                                          </p:spTgt>
                                        </p:tgtEl>
                                      </p:cBhvr>
                                    </p:animEffect>
                                    <p:anim calcmode="lin" valueType="num">
                                      <p:cBhvr>
                                        <p:cTn id="40"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7273"/>
            <a:ext cx="12192000" cy="6858001"/>
          </a:xfrm>
          <a:prstGeom prst="rect">
            <a:avLst/>
          </a:prstGeom>
        </p:spPr>
      </p:pic>
      <p:sp>
        <p:nvSpPr>
          <p:cNvPr id="7" name="Rectángulo 6"/>
          <p:cNvSpPr/>
          <p:nvPr/>
        </p:nvSpPr>
        <p:spPr>
          <a:xfrm>
            <a:off x="1270152" y="484281"/>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9" name="Rectángulo 8"/>
          <p:cNvSpPr/>
          <p:nvPr/>
        </p:nvSpPr>
        <p:spPr>
          <a:xfrm>
            <a:off x="1155852" y="1163102"/>
            <a:ext cx="10617048" cy="2923877"/>
          </a:xfrm>
          <a:prstGeom prst="rect">
            <a:avLst/>
          </a:prstGeom>
        </p:spPr>
        <p:txBody>
          <a:bodyPr wrap="square">
            <a:spAutoFit/>
          </a:bodyPr>
          <a:lstStyle/>
          <a:p>
            <a:pPr marL="342900" lvl="0" indent="-342900" defTabSz="762000" eaLnBrk="0" fontAlgn="base" hangingPunct="0">
              <a:spcBef>
                <a:spcPct val="0"/>
              </a:spcBef>
              <a:spcAft>
                <a:spcPct val="0"/>
              </a:spcAft>
              <a:buSzPct val="100000"/>
              <a:defRPr/>
            </a:pPr>
            <a:r>
              <a:rPr lang="es-ES_tradnl" sz="2800" b="1" kern="0" dirty="0" smtClean="0">
                <a:solidFill>
                  <a:srgbClr val="FDE3BA"/>
                </a:solidFill>
                <a:effectLst>
                  <a:outerShdw blurRad="38100" dist="38100" dir="2700000" algn="tl">
                    <a:srgbClr val="000000"/>
                  </a:outerShdw>
                </a:effectLst>
                <a:latin typeface="Arial"/>
              </a:rPr>
              <a:t>16. No </a:t>
            </a:r>
            <a:r>
              <a:rPr lang="es-ES_tradnl" sz="2800" b="1" kern="0" dirty="0">
                <a:solidFill>
                  <a:srgbClr val="FDE3BA"/>
                </a:solidFill>
                <a:effectLst>
                  <a:outerShdw blurRad="38100" dist="38100" dir="2700000" algn="tl">
                    <a:srgbClr val="000000"/>
                  </a:outerShdw>
                </a:effectLst>
                <a:latin typeface="Arial"/>
              </a:rPr>
              <a:t>soberbio (Tito 1:7). </a:t>
            </a:r>
            <a:endParaRPr lang="es-ES_tradnl" sz="2200" b="1" kern="0" dirty="0" smtClean="0">
              <a:solidFill>
                <a:srgbClr val="FFFFFF"/>
              </a:solidFill>
              <a:effectLst>
                <a:outerShdw blurRad="38100" dist="38100" dir="2700000" algn="tl">
                  <a:srgbClr val="000000"/>
                </a:outerShdw>
              </a:effectLst>
              <a:latin typeface="Arial"/>
            </a:endParaRPr>
          </a:p>
          <a:p>
            <a:pPr marL="342900" lvl="0" indent="-342900" defTabSz="762000" eaLnBrk="0" fontAlgn="base" hangingPunct="0">
              <a:spcBef>
                <a:spcPct val="50000"/>
              </a:spcBef>
              <a:spcAft>
                <a:spcPct val="0"/>
              </a:spcAft>
              <a:buSzPct val="100000"/>
              <a:buFont typeface="Wingdings" panose="05000000000000000000" pitchFamily="2" charset="2"/>
              <a:buChar char="Ø"/>
              <a:defRPr/>
            </a:pPr>
            <a:r>
              <a:rPr lang="es-ES" sz="2400" b="1" kern="0" dirty="0">
                <a:solidFill>
                  <a:srgbClr val="FFFFFF"/>
                </a:solidFill>
                <a:effectLst>
                  <a:outerShdw blurRad="38100" dist="38100" dir="2700000" algn="tl">
                    <a:srgbClr val="000000"/>
                  </a:outerShdw>
                </a:effectLst>
                <a:latin typeface="Arial"/>
              </a:rPr>
              <a:t>Siendo que un anciano es uno entre iguales, precisa poder </a:t>
            </a:r>
            <a:endParaRPr lang="es-ES" sz="2400" b="1" kern="0" dirty="0" smtClean="0">
              <a:solidFill>
                <a:srgbClr val="FFFFFF"/>
              </a:solidFill>
              <a:effectLst>
                <a:outerShdw blurRad="38100" dist="38100" dir="2700000" algn="tl">
                  <a:srgbClr val="000000"/>
                </a:outerShdw>
              </a:effectLst>
              <a:latin typeface="Arial"/>
            </a:endParaRPr>
          </a:p>
          <a:p>
            <a:pPr lvl="0" defTabSz="762000" eaLnBrk="0" fontAlgn="base" hangingPunct="0">
              <a:spcBef>
                <a:spcPct val="50000"/>
              </a:spcBef>
              <a:spcAft>
                <a:spcPct val="0"/>
              </a:spcAft>
              <a:buSzPct val="100000"/>
              <a:defRPr/>
            </a:pPr>
            <a:r>
              <a:rPr lang="es-ES" sz="2400" b="1" kern="0" dirty="0">
                <a:solidFill>
                  <a:srgbClr val="FFFFFF"/>
                </a:solidFill>
                <a:effectLst>
                  <a:outerShdw blurRad="38100" dist="38100" dir="2700000" algn="tl">
                    <a:srgbClr val="000000"/>
                  </a:outerShdw>
                </a:effectLst>
                <a:latin typeface="Arial"/>
              </a:rPr>
              <a:t> </a:t>
            </a:r>
            <a:r>
              <a:rPr lang="es-ES" sz="2400" b="1" kern="0" dirty="0" smtClean="0">
                <a:solidFill>
                  <a:srgbClr val="FFFFFF"/>
                </a:solidFill>
                <a:effectLst>
                  <a:outerShdw blurRad="38100" dist="38100" dir="2700000" algn="tl">
                    <a:srgbClr val="000000"/>
                  </a:outerShdw>
                </a:effectLst>
                <a:latin typeface="Arial"/>
              </a:rPr>
              <a:t>   trabajar </a:t>
            </a:r>
            <a:r>
              <a:rPr lang="es-ES" sz="2400" b="1" kern="0" dirty="0">
                <a:solidFill>
                  <a:srgbClr val="FFFFFF"/>
                </a:solidFill>
                <a:effectLst>
                  <a:outerShdw blurRad="38100" dist="38100" dir="2700000" algn="tl">
                    <a:srgbClr val="000000"/>
                  </a:outerShdw>
                </a:effectLst>
                <a:latin typeface="Arial"/>
              </a:rPr>
              <a:t>en conjunto con otros. </a:t>
            </a:r>
            <a:endParaRPr lang="es-ES" sz="2400" b="1" kern="0" dirty="0" smtClean="0">
              <a:solidFill>
                <a:srgbClr val="FFFFFF"/>
              </a:solidFill>
              <a:effectLst>
                <a:outerShdw blurRad="38100" dist="38100" dir="2700000" algn="tl">
                  <a:srgbClr val="000000"/>
                </a:outerShdw>
              </a:effectLst>
              <a:latin typeface="Arial"/>
            </a:endParaRPr>
          </a:p>
          <a:p>
            <a:pPr marL="342900" lvl="0" indent="-342900" defTabSz="762000" eaLnBrk="0" fontAlgn="base" hangingPunct="0">
              <a:spcBef>
                <a:spcPct val="5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Si </a:t>
            </a:r>
            <a:r>
              <a:rPr lang="es-ES" sz="2400" b="1" kern="0" dirty="0">
                <a:solidFill>
                  <a:srgbClr val="FFFFFF"/>
                </a:solidFill>
                <a:effectLst>
                  <a:outerShdw blurRad="38100" dist="38100" dir="2700000" algn="tl">
                    <a:srgbClr val="000000"/>
                  </a:outerShdw>
                </a:effectLst>
                <a:latin typeface="Arial"/>
              </a:rPr>
              <a:t>es testarudo e inflexible en asuntos que no son esenciales, si siempre quiere tener la razón, debe considerarse como no adecuado para servir como </a:t>
            </a:r>
            <a:r>
              <a:rPr lang="es-ES" sz="2400" b="1" kern="0" dirty="0" smtClean="0">
                <a:solidFill>
                  <a:srgbClr val="FFFFFF"/>
                </a:solidFill>
                <a:effectLst>
                  <a:outerShdw blurRad="38100" dist="38100" dir="2700000" algn="tl">
                    <a:srgbClr val="000000"/>
                  </a:outerShdw>
                </a:effectLst>
                <a:latin typeface="Arial"/>
              </a:rPr>
              <a:t>anciano.</a:t>
            </a:r>
            <a:endParaRPr lang="es-ES_tradnl" sz="2400" b="1" kern="0" dirty="0">
              <a:solidFill>
                <a:srgbClr val="FFFFFF"/>
              </a:solidFill>
              <a:effectLst>
                <a:outerShdw blurRad="38100" dist="38100" dir="2700000" algn="tl">
                  <a:srgbClr val="000000"/>
                </a:outerShdw>
              </a:effectLst>
              <a:latin typeface="Arial"/>
            </a:endParaRPr>
          </a:p>
        </p:txBody>
      </p:sp>
      <p:pic>
        <p:nvPicPr>
          <p:cNvPr id="5" name="Imagen 4"/>
          <p:cNvPicPr>
            <a:picLocks noChangeAspect="1"/>
          </p:cNvPicPr>
          <p:nvPr/>
        </p:nvPicPr>
        <p:blipFill>
          <a:blip r:embed="rId3"/>
          <a:stretch>
            <a:fillRect/>
          </a:stretch>
        </p:blipFill>
        <p:spPr>
          <a:xfrm>
            <a:off x="6731306" y="3745735"/>
            <a:ext cx="5552845" cy="3129539"/>
          </a:xfrm>
          <a:prstGeom prst="rect">
            <a:avLst/>
          </a:prstGeom>
        </p:spPr>
      </p:pic>
    </p:spTree>
    <p:extLst>
      <p:ext uri="{BB962C8B-B14F-4D97-AF65-F5344CB8AC3E}">
        <p14:creationId xmlns:p14="http://schemas.microsoft.com/office/powerpoint/2010/main" val="391090478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1000"/>
                                        <p:tgtEl>
                                          <p:spTgt spid="9">
                                            <p:txEl>
                                              <p:pRg st="1" end="1"/>
                                            </p:txEl>
                                          </p:spTgt>
                                        </p:tgtEl>
                                      </p:cBhvr>
                                    </p:animEffect>
                                    <p:anim calcmode="lin" valueType="num">
                                      <p:cBhvr>
                                        <p:cTn id="8"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1000"/>
                                        <p:tgtEl>
                                          <p:spTgt spid="9">
                                            <p:txEl>
                                              <p:pRg st="2" end="2"/>
                                            </p:txEl>
                                          </p:spTgt>
                                        </p:tgtEl>
                                      </p:cBhvr>
                                    </p:animEffect>
                                    <p:anim calcmode="lin" valueType="num">
                                      <p:cBhvr>
                                        <p:cTn id="13"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 calcmode="lin" valueType="num">
                                      <p:cBhvr additive="base">
                                        <p:cTn id="19"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0"/>
            <a:ext cx="12192000" cy="6858001"/>
          </a:xfrm>
          <a:prstGeom prst="rect">
            <a:avLst/>
          </a:prstGeom>
        </p:spPr>
      </p:pic>
      <p:sp>
        <p:nvSpPr>
          <p:cNvPr id="7" name="Rectángulo 6"/>
          <p:cNvSpPr/>
          <p:nvPr/>
        </p:nvSpPr>
        <p:spPr>
          <a:xfrm>
            <a:off x="1270152" y="451868"/>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8" name="Rectángulo 7"/>
          <p:cNvSpPr/>
          <p:nvPr/>
        </p:nvSpPr>
        <p:spPr>
          <a:xfrm>
            <a:off x="1105689" y="973468"/>
            <a:ext cx="9161472" cy="5164491"/>
          </a:xfrm>
          <a:prstGeom prst="rect">
            <a:avLst/>
          </a:prstGeom>
        </p:spPr>
        <p:txBody>
          <a:bodyPr wrap="square">
            <a:spAutoFit/>
          </a:bodyPr>
          <a:lstStyle/>
          <a:p>
            <a:pPr marL="342900" lvl="0" indent="-342900" defTabSz="762000" eaLnBrk="0" fontAlgn="base" hangingPunct="0">
              <a:spcBef>
                <a:spcPct val="20000"/>
              </a:spcBef>
              <a:spcAft>
                <a:spcPct val="0"/>
              </a:spcAft>
              <a:buSzPct val="100000"/>
              <a:defRPr/>
            </a:pPr>
            <a:r>
              <a:rPr lang="es-ES_tradnl" sz="3200" b="1" kern="0" dirty="0" smtClean="0">
                <a:solidFill>
                  <a:srgbClr val="FDE3BA"/>
                </a:solidFill>
                <a:effectLst>
                  <a:outerShdw blurRad="38100" dist="38100" dir="2700000" algn="tl">
                    <a:srgbClr val="000000"/>
                  </a:outerShdw>
                </a:effectLst>
                <a:latin typeface="Arial"/>
              </a:rPr>
              <a:t>       17. No </a:t>
            </a:r>
            <a:r>
              <a:rPr lang="es-ES_tradnl" sz="3200" b="1" kern="0" dirty="0">
                <a:solidFill>
                  <a:srgbClr val="FDE3BA"/>
                </a:solidFill>
                <a:effectLst>
                  <a:outerShdw blurRad="38100" dist="38100" dir="2700000" algn="tl">
                    <a:srgbClr val="000000"/>
                  </a:outerShdw>
                </a:effectLst>
                <a:latin typeface="Arial"/>
              </a:rPr>
              <a:t>iracundo (Tito 1:7</a:t>
            </a:r>
            <a:r>
              <a:rPr lang="es-ES_tradnl" sz="3200" b="1" kern="0" dirty="0" smtClean="0">
                <a:solidFill>
                  <a:srgbClr val="FDE3BA"/>
                </a:solidFill>
                <a:effectLst>
                  <a:outerShdw blurRad="38100" dist="38100" dir="2700000" algn="tl">
                    <a:srgbClr val="000000"/>
                  </a:outerShdw>
                </a:effectLst>
                <a:latin typeface="Arial"/>
              </a:rPr>
              <a:t>).</a:t>
            </a:r>
            <a:endParaRPr lang="es-ES_tradnl" sz="3200" b="1" kern="0" dirty="0">
              <a:solidFill>
                <a:srgbClr val="FDE3BA"/>
              </a:solidFill>
              <a:effectLst>
                <a:outerShdw blurRad="38100" dist="38100" dir="2700000" algn="tl">
                  <a:srgbClr val="000000"/>
                </a:outerShdw>
              </a:effectLst>
              <a:latin typeface="Arial"/>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Un </a:t>
            </a:r>
            <a:r>
              <a:rPr lang="es-ES" sz="2400" b="1" kern="0" dirty="0">
                <a:solidFill>
                  <a:srgbClr val="FFFFFF"/>
                </a:solidFill>
                <a:effectLst>
                  <a:outerShdw blurRad="38100" dist="38100" dir="2700000" algn="tl">
                    <a:srgbClr val="000000"/>
                  </a:outerShdw>
                </a:effectLst>
                <a:latin typeface="Arial"/>
              </a:rPr>
              <a:t>anciano no debe ser pronto a airarse, irritable o volátil. (</a:t>
            </a:r>
            <a:r>
              <a:rPr lang="es-ES" b="1" i="1" kern="0" dirty="0">
                <a:solidFill>
                  <a:srgbClr val="FFFFFF"/>
                </a:solidFill>
                <a:effectLst>
                  <a:outerShdw blurRad="38100" dist="38100" dir="2700000" algn="tl">
                    <a:srgbClr val="000000"/>
                  </a:outerShdw>
                </a:effectLst>
                <a:latin typeface="Arial"/>
              </a:rPr>
              <a:t>Que cambia con facilidad</a:t>
            </a:r>
            <a:r>
              <a:rPr lang="es-ES" sz="2400" b="1" kern="0" dirty="0">
                <a:solidFill>
                  <a:srgbClr val="FFFFFF"/>
                </a:solidFill>
                <a:effectLst>
                  <a:outerShdw blurRad="38100" dist="38100" dir="2700000" algn="tl">
                    <a:srgbClr val="000000"/>
                  </a:outerShdw>
                </a:effectLst>
                <a:latin typeface="Arial"/>
              </a:rPr>
              <a:t>). </a:t>
            </a:r>
            <a:endParaRPr lang="es-ES" sz="2400" b="1" kern="0" dirty="0" smtClean="0">
              <a:solidFill>
                <a:srgbClr val="FFFFFF"/>
              </a:solidFill>
              <a:effectLst>
                <a:outerShdw blurRad="38100" dist="38100" dir="2700000" algn="tl">
                  <a:srgbClr val="000000"/>
                </a:outerShdw>
              </a:effectLst>
              <a:latin typeface="Arial"/>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Mudable </a:t>
            </a:r>
            <a:r>
              <a:rPr lang="es-ES" sz="2400" b="1" kern="0" dirty="0">
                <a:solidFill>
                  <a:srgbClr val="FFFFFF"/>
                </a:solidFill>
                <a:effectLst>
                  <a:outerShdw blurRad="38100" dist="38100" dir="2700000" algn="tl">
                    <a:srgbClr val="000000"/>
                  </a:outerShdw>
                </a:effectLst>
                <a:latin typeface="Arial"/>
              </a:rPr>
              <a:t>o </a:t>
            </a:r>
            <a:r>
              <a:rPr lang="es-ES" sz="2400" b="1" kern="0" dirty="0" smtClean="0">
                <a:solidFill>
                  <a:srgbClr val="FFFFFF"/>
                </a:solidFill>
                <a:effectLst>
                  <a:outerShdw blurRad="38100" dist="38100" dir="2700000" algn="tl">
                    <a:srgbClr val="000000"/>
                  </a:outerShdw>
                </a:effectLst>
                <a:latin typeface="Arial"/>
              </a:rPr>
              <a:t>inconstante.</a:t>
            </a:r>
          </a:p>
          <a:p>
            <a:pPr lvl="0" defTabSz="762000" eaLnBrk="0" fontAlgn="base" hangingPunct="0">
              <a:spcBef>
                <a:spcPct val="20000"/>
              </a:spcBef>
              <a:spcAft>
                <a:spcPct val="0"/>
              </a:spcAft>
              <a:buSzPct val="100000"/>
              <a:defRPr/>
            </a:pPr>
            <a:r>
              <a:rPr lang="es-ES" sz="2400" b="1" kern="0" dirty="0" smtClean="0">
                <a:solidFill>
                  <a:srgbClr val="FFFFFF"/>
                </a:solidFill>
                <a:effectLst>
                  <a:outerShdw blurRad="38100" dist="38100" dir="2700000" algn="tl">
                    <a:srgbClr val="000000"/>
                  </a:outerShdw>
                </a:effectLst>
                <a:latin typeface="Arial"/>
              </a:rPr>
              <a:t>         </a:t>
            </a:r>
            <a:r>
              <a:rPr lang="es-ES" sz="3200" b="1" kern="0" dirty="0" smtClean="0">
                <a:solidFill>
                  <a:schemeClr val="accent4">
                    <a:lumMod val="40000"/>
                    <a:lumOff val="60000"/>
                  </a:schemeClr>
                </a:solidFill>
                <a:effectLst>
                  <a:outerShdw blurRad="38100" dist="38100" dir="2700000" algn="tl">
                    <a:srgbClr val="000000"/>
                  </a:outerShdw>
                </a:effectLst>
                <a:latin typeface="Arial"/>
              </a:rPr>
              <a:t>18. Amante </a:t>
            </a:r>
            <a:r>
              <a:rPr lang="es-ES" sz="3200" b="1" kern="0" dirty="0">
                <a:solidFill>
                  <a:schemeClr val="accent4">
                    <a:lumMod val="40000"/>
                    <a:lumOff val="60000"/>
                  </a:schemeClr>
                </a:solidFill>
                <a:effectLst>
                  <a:outerShdw blurRad="38100" dist="38100" dir="2700000" algn="tl">
                    <a:srgbClr val="000000"/>
                  </a:outerShdw>
                </a:effectLst>
                <a:latin typeface="Arial"/>
              </a:rPr>
              <a:t>de lo bueno (Tito 1:8</a:t>
            </a:r>
            <a:r>
              <a:rPr lang="es-ES" sz="3200" b="1" kern="0" dirty="0" smtClean="0">
                <a:solidFill>
                  <a:schemeClr val="accent4">
                    <a:lumMod val="40000"/>
                    <a:lumOff val="60000"/>
                  </a:schemeClr>
                </a:solidFill>
                <a:effectLst>
                  <a:outerShdw blurRad="38100" dist="38100" dir="2700000" algn="tl">
                    <a:srgbClr val="000000"/>
                  </a:outerShdw>
                </a:effectLst>
                <a:latin typeface="Arial"/>
              </a:rPr>
              <a:t>).</a:t>
            </a: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 </a:t>
            </a:r>
            <a:r>
              <a:rPr lang="es-ES" sz="2400" b="1" kern="0" dirty="0">
                <a:solidFill>
                  <a:srgbClr val="FFFFFF"/>
                </a:solidFill>
                <a:effectLst>
                  <a:outerShdw blurRad="38100" dist="38100" dir="2700000" algn="tl">
                    <a:srgbClr val="000000"/>
                  </a:outerShdw>
                </a:effectLst>
                <a:latin typeface="Arial"/>
              </a:rPr>
              <a:t>Esto quiere decir que debe ser un amante de las cosas buenas y del bien en general. </a:t>
            </a:r>
          </a:p>
          <a:p>
            <a:pPr lvl="0" defTabSz="762000" eaLnBrk="0" fontAlgn="base" hangingPunct="0">
              <a:spcBef>
                <a:spcPct val="20000"/>
              </a:spcBef>
              <a:spcAft>
                <a:spcPct val="0"/>
              </a:spcAft>
              <a:buSzPct val="100000"/>
              <a:defRPr/>
            </a:pPr>
            <a:r>
              <a:rPr lang="es-ES" sz="2400" b="1" kern="0" dirty="0" smtClean="0">
                <a:solidFill>
                  <a:srgbClr val="FFFFFF"/>
                </a:solidFill>
                <a:effectLst>
                  <a:outerShdw blurRad="38100" dist="38100" dir="2700000" algn="tl">
                    <a:srgbClr val="000000"/>
                  </a:outerShdw>
                </a:effectLst>
                <a:latin typeface="Arial"/>
              </a:rPr>
              <a:t>         </a:t>
            </a:r>
            <a:r>
              <a:rPr lang="es-ES" sz="3200" b="1" kern="0" dirty="0" smtClean="0">
                <a:solidFill>
                  <a:schemeClr val="accent4">
                    <a:lumMod val="40000"/>
                    <a:lumOff val="60000"/>
                  </a:schemeClr>
                </a:solidFill>
                <a:effectLst>
                  <a:outerShdw blurRad="38100" dist="38100" dir="2700000" algn="tl">
                    <a:srgbClr val="000000"/>
                  </a:outerShdw>
                </a:effectLst>
                <a:latin typeface="Arial"/>
              </a:rPr>
              <a:t>19Justo </a:t>
            </a:r>
            <a:r>
              <a:rPr lang="es-ES" sz="3200" b="1" kern="0" dirty="0">
                <a:solidFill>
                  <a:schemeClr val="accent4">
                    <a:lumMod val="40000"/>
                    <a:lumOff val="60000"/>
                  </a:schemeClr>
                </a:solidFill>
                <a:effectLst>
                  <a:outerShdw blurRad="38100" dist="38100" dir="2700000" algn="tl">
                    <a:srgbClr val="000000"/>
                  </a:outerShdw>
                </a:effectLst>
                <a:latin typeface="Arial"/>
              </a:rPr>
              <a:t>(Tito 1:8). </a:t>
            </a:r>
            <a:endParaRPr lang="es-ES" sz="3200" b="1" kern="0" dirty="0" smtClean="0">
              <a:solidFill>
                <a:schemeClr val="accent4">
                  <a:lumMod val="40000"/>
                  <a:lumOff val="60000"/>
                </a:schemeClr>
              </a:solidFill>
              <a:effectLst>
                <a:outerShdw blurRad="38100" dist="38100" dir="2700000" algn="tl">
                  <a:srgbClr val="000000"/>
                </a:outerShdw>
              </a:effectLst>
              <a:latin typeface="Arial"/>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Un </a:t>
            </a:r>
            <a:r>
              <a:rPr lang="es-ES" sz="2400" b="1" kern="0" dirty="0">
                <a:solidFill>
                  <a:srgbClr val="FFFFFF"/>
                </a:solidFill>
                <a:effectLst>
                  <a:outerShdw blurRad="38100" dist="38100" dir="2700000" algn="tl">
                    <a:srgbClr val="000000"/>
                  </a:outerShdw>
                </a:effectLst>
                <a:latin typeface="Arial"/>
              </a:rPr>
              <a:t>hombre justo es uno con quien </a:t>
            </a:r>
            <a:r>
              <a:rPr lang="es-ES" sz="2400" b="1" kern="0" dirty="0" smtClean="0">
                <a:solidFill>
                  <a:srgbClr val="FFFFFF"/>
                </a:solidFill>
                <a:effectLst>
                  <a:outerShdw blurRad="38100" dist="38100" dir="2700000" algn="tl">
                    <a:srgbClr val="000000"/>
                  </a:outerShdw>
                </a:effectLst>
                <a:latin typeface="Arial"/>
              </a:rPr>
              <a:t>siempre</a:t>
            </a:r>
          </a:p>
          <a:p>
            <a:pPr lvl="0" defTabSz="762000" eaLnBrk="0" fontAlgn="base" hangingPunct="0">
              <a:spcBef>
                <a:spcPct val="20000"/>
              </a:spcBef>
              <a:spcAft>
                <a:spcPct val="0"/>
              </a:spcAft>
              <a:buSzPct val="100000"/>
              <a:defRPr/>
            </a:pPr>
            <a:r>
              <a:rPr lang="es-ES" sz="2400" b="1" kern="0" dirty="0" smtClean="0">
                <a:solidFill>
                  <a:srgbClr val="FFFFFF"/>
                </a:solidFill>
                <a:effectLst>
                  <a:outerShdw blurRad="38100" dist="38100" dir="2700000" algn="tl">
                    <a:srgbClr val="000000"/>
                  </a:outerShdw>
                </a:effectLst>
                <a:latin typeface="Arial"/>
              </a:rPr>
              <a:t>     se </a:t>
            </a:r>
            <a:r>
              <a:rPr lang="es-ES" sz="2400" b="1" kern="0" dirty="0">
                <a:solidFill>
                  <a:srgbClr val="FFFFFF"/>
                </a:solidFill>
                <a:effectLst>
                  <a:outerShdw blurRad="38100" dist="38100" dir="2700000" algn="tl">
                    <a:srgbClr val="000000"/>
                  </a:outerShdw>
                </a:effectLst>
                <a:latin typeface="Arial"/>
              </a:rPr>
              <a:t>puede contar para hacer lo que es correcto. </a:t>
            </a:r>
            <a:endParaRPr lang="es-ES" sz="2400" b="1" kern="0" dirty="0" smtClean="0">
              <a:solidFill>
                <a:srgbClr val="FFFFFF"/>
              </a:solidFill>
              <a:effectLst>
                <a:outerShdw blurRad="38100" dist="38100" dir="2700000" algn="tl">
                  <a:srgbClr val="000000"/>
                </a:outerShdw>
              </a:effectLst>
              <a:latin typeface="Arial"/>
            </a:endParaRPr>
          </a:p>
          <a:p>
            <a:pPr marL="342900" lvl="0" indent="-342900" defTabSz="762000" eaLnBrk="0" fontAlgn="base" hangingPunct="0">
              <a:spcBef>
                <a:spcPct val="20000"/>
              </a:spcBef>
              <a:spcAft>
                <a:spcPct val="0"/>
              </a:spcAft>
              <a:buSzPct val="100000"/>
              <a:buFont typeface="Wingdings" panose="05000000000000000000" pitchFamily="2" charset="2"/>
              <a:buChar char="Ø"/>
              <a:defRPr/>
            </a:pPr>
            <a:r>
              <a:rPr lang="es-ES" sz="2400" b="1" kern="0" dirty="0" smtClean="0">
                <a:solidFill>
                  <a:srgbClr val="FFFFFF"/>
                </a:solidFill>
                <a:effectLst>
                  <a:outerShdw blurRad="38100" dist="38100" dir="2700000" algn="tl">
                    <a:srgbClr val="000000"/>
                  </a:outerShdw>
                </a:effectLst>
                <a:latin typeface="Arial"/>
              </a:rPr>
              <a:t>Es </a:t>
            </a:r>
            <a:r>
              <a:rPr lang="es-ES" sz="2400" b="1" kern="0" dirty="0">
                <a:solidFill>
                  <a:srgbClr val="FFFFFF"/>
                </a:solidFill>
                <a:effectLst>
                  <a:outerShdw blurRad="38100" dist="38100" dir="2700000" algn="tl">
                    <a:srgbClr val="000000"/>
                  </a:outerShdw>
                </a:effectLst>
                <a:latin typeface="Arial"/>
              </a:rPr>
              <a:t>honesto e imparcial. </a:t>
            </a:r>
            <a:endParaRPr lang="es-EC" sz="2400" b="1" kern="0" dirty="0">
              <a:solidFill>
                <a:srgbClr val="FFFFFF"/>
              </a:solidFill>
              <a:effectLst>
                <a:outerShdw blurRad="38100" dist="38100" dir="2700000" algn="tl">
                  <a:srgbClr val="000000"/>
                </a:outerShdw>
              </a:effectLst>
              <a:latin typeface="Arial"/>
            </a:endParaRPr>
          </a:p>
        </p:txBody>
      </p:sp>
      <p:pic>
        <p:nvPicPr>
          <p:cNvPr id="9" name="Imagen 8"/>
          <p:cNvPicPr>
            <a:picLocks noChangeAspect="1"/>
          </p:cNvPicPr>
          <p:nvPr/>
        </p:nvPicPr>
        <p:blipFill>
          <a:blip r:embed="rId3"/>
          <a:stretch>
            <a:fillRect/>
          </a:stretch>
        </p:blipFill>
        <p:spPr>
          <a:xfrm>
            <a:off x="8528180" y="3842864"/>
            <a:ext cx="3663820" cy="3000568"/>
          </a:xfrm>
          <a:prstGeom prst="rect">
            <a:avLst/>
          </a:prstGeom>
        </p:spPr>
      </p:pic>
    </p:spTree>
    <p:extLst>
      <p:ext uri="{BB962C8B-B14F-4D97-AF65-F5344CB8AC3E}">
        <p14:creationId xmlns:p14="http://schemas.microsoft.com/office/powerpoint/2010/main" val="117066299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 calcmode="lin" valueType="num">
                                      <p:cBhvr additive="base">
                                        <p:cTn id="7"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anim calcmode="lin" valueType="num">
                                      <p:cBhvr additive="base">
                                        <p:cTn id="1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1000"/>
                                        <p:tgtEl>
                                          <p:spTgt spid="8">
                                            <p:txEl>
                                              <p:pRg st="3" end="3"/>
                                            </p:txEl>
                                          </p:spTgt>
                                        </p:tgtEl>
                                      </p:cBhvr>
                                    </p:animEffect>
                                    <p:anim calcmode="lin" valueType="num">
                                      <p:cBhvr>
                                        <p:cTn id="18"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8">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1000"/>
                                        <p:tgtEl>
                                          <p:spTgt spid="8">
                                            <p:txEl>
                                              <p:pRg st="4" end="4"/>
                                            </p:txEl>
                                          </p:spTgt>
                                        </p:tgtEl>
                                      </p:cBhvr>
                                    </p:animEffect>
                                    <p:anim calcmode="lin" valueType="num">
                                      <p:cBhvr>
                                        <p:cTn id="23"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xEl>
                                              <p:pRg st="5" end="5"/>
                                            </p:txEl>
                                          </p:spTgt>
                                        </p:tgtEl>
                                        <p:attrNameLst>
                                          <p:attrName>style.visibility</p:attrName>
                                        </p:attrNameLst>
                                      </p:cBhvr>
                                      <p:to>
                                        <p:strVal val="visible"/>
                                      </p:to>
                                    </p:set>
                                    <p:anim calcmode="lin" valueType="num">
                                      <p:cBhvr additive="base">
                                        <p:cTn id="29" dur="5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8">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8">
                                            <p:txEl>
                                              <p:pRg st="6" end="6"/>
                                            </p:txEl>
                                          </p:spTgt>
                                        </p:tgtEl>
                                        <p:attrNameLst>
                                          <p:attrName>style.visibility</p:attrName>
                                        </p:attrNameLst>
                                      </p:cBhvr>
                                      <p:to>
                                        <p:strVal val="visible"/>
                                      </p:to>
                                    </p:set>
                                    <p:anim calcmode="lin" valueType="num">
                                      <p:cBhvr additive="base">
                                        <p:cTn id="33"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 calcmode="lin" valueType="num">
                                      <p:cBhvr additive="base">
                                        <p:cTn id="37" dur="5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8">
                                            <p:txEl>
                                              <p:pRg st="8" end="8"/>
                                            </p:txEl>
                                          </p:spTgt>
                                        </p:tgtEl>
                                        <p:attrNameLst>
                                          <p:attrName>style.visibility</p:attrName>
                                        </p:attrNameLst>
                                      </p:cBhvr>
                                      <p:to>
                                        <p:strVal val="visible"/>
                                      </p:to>
                                    </p:set>
                                    <p:anim calcmode="lin" valueType="num">
                                      <p:cBhvr additive="base">
                                        <p:cTn id="4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a:solidFill>
                  <a:srgbClr val="FAFD00"/>
                </a:solidFill>
                <a:effectLst>
                  <a:outerShdw blurRad="38100" dist="38100" dir="2700000" algn="tl">
                    <a:srgbClr val="000000"/>
                  </a:outerShdw>
                </a:effectLst>
                <a:latin typeface="Impact"/>
                <a:ea typeface="+mj-ea"/>
                <a:cs typeface="+mj-cs"/>
              </a:rPr>
              <a:t>7. Cualidades de los Ancianos </a:t>
            </a:r>
            <a:br>
              <a:rPr lang="es-ES" sz="3200" kern="0" dirty="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9" name="Rectángulo 8"/>
          <p:cNvSpPr/>
          <p:nvPr/>
        </p:nvSpPr>
        <p:spPr>
          <a:xfrm>
            <a:off x="1148966" y="1027906"/>
            <a:ext cx="9680614" cy="3293209"/>
          </a:xfrm>
          <a:prstGeom prst="rect">
            <a:avLst/>
          </a:prstGeom>
        </p:spPr>
        <p:txBody>
          <a:bodyPr wrap="square">
            <a:spAutoFit/>
          </a:bodyPr>
          <a:lstStyle/>
          <a:p>
            <a:pPr marL="342900" indent="-342900">
              <a:buAutoNum type="arabicPeriod" startAt="20"/>
            </a:pPr>
            <a:r>
              <a:rPr lang="es-ES" sz="3200" b="1" dirty="0" smtClean="0">
                <a:solidFill>
                  <a:schemeClr val="accent4">
                    <a:lumMod val="40000"/>
                    <a:lumOff val="60000"/>
                  </a:schemeClr>
                </a:solidFill>
              </a:rPr>
              <a:t>  Santo </a:t>
            </a:r>
            <a:r>
              <a:rPr lang="es-ES" sz="3200" b="1" dirty="0">
                <a:solidFill>
                  <a:schemeClr val="accent4">
                    <a:lumMod val="40000"/>
                    <a:lumOff val="60000"/>
                  </a:schemeClr>
                </a:solidFill>
              </a:rPr>
              <a:t>(Tito 1:8). </a:t>
            </a:r>
            <a:endParaRPr lang="es-ES" sz="3200" b="1" dirty="0" smtClean="0">
              <a:solidFill>
                <a:schemeClr val="accent4">
                  <a:lumMod val="40000"/>
                  <a:lumOff val="60000"/>
                </a:schemeClr>
              </a:solidFill>
            </a:endParaRPr>
          </a:p>
          <a:p>
            <a:pPr marL="285750" indent="-285750">
              <a:buFont typeface="Wingdings" panose="05000000000000000000" pitchFamily="2" charset="2"/>
              <a:buChar char="Ø"/>
            </a:pPr>
            <a:r>
              <a:rPr lang="es-ES" sz="2400" dirty="0" smtClean="0">
                <a:solidFill>
                  <a:schemeClr val="bg1"/>
                </a:solidFill>
              </a:rPr>
              <a:t>Estar </a:t>
            </a:r>
            <a:r>
              <a:rPr lang="es-ES" sz="2400" dirty="0">
                <a:solidFill>
                  <a:schemeClr val="bg1"/>
                </a:solidFill>
              </a:rPr>
              <a:t>separado para Dios del pecado y del mundo. Su vida debe ser de pureza moral y dedicación espiritual a </a:t>
            </a:r>
            <a:r>
              <a:rPr lang="es-ES" sz="2400" dirty="0" smtClean="0">
                <a:solidFill>
                  <a:schemeClr val="bg1"/>
                </a:solidFill>
              </a:rPr>
              <a:t>Dios.</a:t>
            </a:r>
          </a:p>
          <a:p>
            <a:r>
              <a:rPr lang="es-ES" sz="3200" b="1" dirty="0" smtClean="0">
                <a:solidFill>
                  <a:schemeClr val="accent4">
                    <a:lumMod val="40000"/>
                    <a:lumOff val="60000"/>
                  </a:schemeClr>
                </a:solidFill>
              </a:rPr>
              <a:t> 21. Retenedor </a:t>
            </a:r>
            <a:r>
              <a:rPr lang="es-ES" sz="3200" b="1" dirty="0">
                <a:solidFill>
                  <a:schemeClr val="accent4">
                    <a:lumMod val="40000"/>
                    <a:lumOff val="60000"/>
                  </a:schemeClr>
                </a:solidFill>
              </a:rPr>
              <a:t>de la Palabra fiel (Tito 1:9). </a:t>
            </a:r>
            <a:endParaRPr lang="es-ES" sz="3200" b="1" dirty="0" smtClean="0">
              <a:solidFill>
                <a:schemeClr val="accent4">
                  <a:lumMod val="40000"/>
                  <a:lumOff val="60000"/>
                </a:schemeClr>
              </a:solidFill>
            </a:endParaRPr>
          </a:p>
          <a:p>
            <a:pPr marL="285750" indent="-285750">
              <a:buFont typeface="Wingdings" panose="05000000000000000000" pitchFamily="2" charset="2"/>
              <a:buChar char="Ø"/>
            </a:pPr>
            <a:r>
              <a:rPr lang="es-ES" sz="2400" dirty="0" smtClean="0">
                <a:solidFill>
                  <a:schemeClr val="bg1"/>
                </a:solidFill>
              </a:rPr>
              <a:t>Esto </a:t>
            </a:r>
            <a:r>
              <a:rPr lang="es-ES" sz="2400" dirty="0">
                <a:solidFill>
                  <a:schemeClr val="bg1"/>
                </a:solidFill>
              </a:rPr>
              <a:t>quiere decir que está comprometido de modo inalterable a la inspiración y autoridad de la Sagrada Escritura, y que defiende la Palabra contra las falsas </a:t>
            </a:r>
            <a:r>
              <a:rPr lang="es-ES" sz="2400" dirty="0" smtClean="0">
                <a:solidFill>
                  <a:schemeClr val="bg1"/>
                </a:solidFill>
              </a:rPr>
              <a:t>enseñanzas.</a:t>
            </a:r>
          </a:p>
          <a:p>
            <a:pPr marL="285750" indent="-285750">
              <a:buFont typeface="Wingdings" panose="05000000000000000000" pitchFamily="2" charset="2"/>
              <a:buChar char="Ø"/>
            </a:pPr>
            <a:endParaRPr lang="es-ES" sz="2400" dirty="0">
              <a:solidFill>
                <a:schemeClr val="bg1"/>
              </a:solidFill>
            </a:endParaRPr>
          </a:p>
        </p:txBody>
      </p:sp>
      <p:pic>
        <p:nvPicPr>
          <p:cNvPr id="10" name="Imagen 9"/>
          <p:cNvPicPr>
            <a:picLocks noChangeAspect="1"/>
          </p:cNvPicPr>
          <p:nvPr/>
        </p:nvPicPr>
        <p:blipFill rotWithShape="1">
          <a:blip r:embed="rId3"/>
          <a:srcRect t="6949" b="8143"/>
          <a:stretch/>
        </p:blipFill>
        <p:spPr>
          <a:xfrm>
            <a:off x="6753340" y="3762260"/>
            <a:ext cx="5438660" cy="3095740"/>
          </a:xfrm>
          <a:prstGeom prst="rect">
            <a:avLst/>
          </a:prstGeom>
          <a:solidFill>
            <a:schemeClr val="accent2"/>
          </a:solidFill>
        </p:spPr>
      </p:pic>
    </p:spTree>
    <p:extLst>
      <p:ext uri="{BB962C8B-B14F-4D97-AF65-F5344CB8AC3E}">
        <p14:creationId xmlns:p14="http://schemas.microsoft.com/office/powerpoint/2010/main" val="46279594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 calcmode="lin" valueType="num">
                                      <p:cBhvr additive="base">
                                        <p:cTn id="7"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 calcmode="lin" valueType="num">
                                      <p:cBhvr additive="base">
                                        <p:cTn id="1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87892"/>
            <a:ext cx="12192000" cy="6858001"/>
          </a:xfrm>
          <a:prstGeom prst="rect">
            <a:avLst/>
          </a:prstGeom>
        </p:spPr>
      </p:pic>
      <p:sp>
        <p:nvSpPr>
          <p:cNvPr id="7" name="Rectángulo 6"/>
          <p:cNvSpPr/>
          <p:nvPr/>
        </p:nvSpPr>
        <p:spPr>
          <a:xfrm>
            <a:off x="1270152" y="495210"/>
            <a:ext cx="10502748" cy="400110"/>
          </a:xfrm>
          <a:prstGeom prst="rect">
            <a:avLst/>
          </a:prstGeom>
        </p:spPr>
        <p:txBody>
          <a:bodyPr wrap="square">
            <a:spAutoFit/>
          </a:bodyPr>
          <a:lstStyle/>
          <a:p>
            <a:pPr lvl="0"/>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9" name="Rectángulo 8"/>
          <p:cNvSpPr/>
          <p:nvPr/>
        </p:nvSpPr>
        <p:spPr>
          <a:xfrm>
            <a:off x="1148966" y="1027906"/>
            <a:ext cx="9680614" cy="461665"/>
          </a:xfrm>
          <a:prstGeom prst="rect">
            <a:avLst/>
          </a:prstGeom>
        </p:spPr>
        <p:txBody>
          <a:bodyPr wrap="square">
            <a:spAutoFit/>
          </a:bodyPr>
          <a:lstStyle/>
          <a:p>
            <a:endParaRPr lang="es-ES" sz="2400" dirty="0">
              <a:solidFill>
                <a:schemeClr val="bg1"/>
              </a:solidFill>
            </a:endParaRPr>
          </a:p>
        </p:txBody>
      </p:sp>
      <p:sp>
        <p:nvSpPr>
          <p:cNvPr id="5" name="CuadroTexto 4"/>
          <p:cNvSpPr txBox="1"/>
          <p:nvPr/>
        </p:nvSpPr>
        <p:spPr>
          <a:xfrm>
            <a:off x="1270152" y="268618"/>
            <a:ext cx="7222495" cy="646331"/>
          </a:xfrm>
          <a:prstGeom prst="rect">
            <a:avLst/>
          </a:prstGeom>
          <a:noFill/>
        </p:spPr>
        <p:txBody>
          <a:bodyPr wrap="square" rtlCol="0">
            <a:spAutoFit/>
          </a:bodyPr>
          <a:lstStyle/>
          <a:p>
            <a:r>
              <a:rPr lang="es-EC" b="1" dirty="0" smtClean="0">
                <a:solidFill>
                  <a:srgbClr val="FFC000"/>
                </a:solidFill>
              </a:rPr>
              <a:t>Libros recomendados;</a:t>
            </a:r>
          </a:p>
          <a:p>
            <a:r>
              <a:rPr lang="es-EC" b="1" dirty="0" smtClean="0">
                <a:solidFill>
                  <a:srgbClr val="FFC000"/>
                </a:solidFill>
              </a:rPr>
              <a:t>Escritos por Alexander Strauch en español </a:t>
            </a:r>
            <a:endParaRPr lang="es-EC" b="1" dirty="0">
              <a:solidFill>
                <a:srgbClr val="FFC000"/>
              </a:solidFill>
            </a:endParaRPr>
          </a:p>
        </p:txBody>
      </p:sp>
      <p:sp>
        <p:nvSpPr>
          <p:cNvPr id="8" name="Rectángulo 7"/>
          <p:cNvSpPr/>
          <p:nvPr/>
        </p:nvSpPr>
        <p:spPr>
          <a:xfrm>
            <a:off x="1270151" y="889844"/>
            <a:ext cx="9076347" cy="3570208"/>
          </a:xfrm>
          <a:prstGeom prst="rect">
            <a:avLst/>
          </a:prstGeom>
        </p:spPr>
        <p:txBody>
          <a:bodyPr wrap="square">
            <a:spAutoFit/>
          </a:bodyPr>
          <a:lstStyle/>
          <a:p>
            <a:pPr marL="285750" indent="-285750">
              <a:buFont typeface="Wingdings" panose="05000000000000000000" pitchFamily="2" charset="2"/>
              <a:buChar char="v"/>
            </a:pPr>
            <a:r>
              <a:rPr lang="es-EC" dirty="0" smtClean="0">
                <a:solidFill>
                  <a:schemeClr val="bg1"/>
                </a:solidFill>
              </a:rPr>
              <a:t>El </a:t>
            </a:r>
            <a:r>
              <a:rPr lang="es-EC" dirty="0">
                <a:solidFill>
                  <a:schemeClr val="bg1"/>
                </a:solidFill>
              </a:rPr>
              <a:t>Diácono del Nuevo Testamento</a:t>
            </a:r>
          </a:p>
          <a:p>
            <a:pPr marL="285750" indent="-285750">
              <a:buFont typeface="Wingdings" panose="05000000000000000000" pitchFamily="2" charset="2"/>
              <a:buChar char="v"/>
            </a:pPr>
            <a:r>
              <a:rPr lang="es-EC" dirty="0" smtClean="0">
                <a:solidFill>
                  <a:schemeClr val="bg1"/>
                </a:solidFill>
              </a:rPr>
              <a:t>El diacono del Nuevo Testamento –guía de estudio</a:t>
            </a:r>
            <a:endParaRPr lang="es-EC" dirty="0">
              <a:solidFill>
                <a:schemeClr val="bg1"/>
              </a:solidFill>
            </a:endParaRPr>
          </a:p>
          <a:p>
            <a:pPr marL="285750" indent="-285750">
              <a:buFont typeface="Wingdings" panose="05000000000000000000" pitchFamily="2" charset="2"/>
              <a:buChar char="v"/>
            </a:pPr>
            <a:r>
              <a:rPr lang="es-EC" dirty="0">
                <a:solidFill>
                  <a:schemeClr val="bg1"/>
                </a:solidFill>
              </a:rPr>
              <a:t>Ama o Muere</a:t>
            </a:r>
          </a:p>
          <a:p>
            <a:pPr marL="285750" indent="-285750">
              <a:buFont typeface="Wingdings" panose="05000000000000000000" pitchFamily="2" charset="2"/>
              <a:buChar char="v"/>
            </a:pPr>
            <a:r>
              <a:rPr lang="es-EC" dirty="0" smtClean="0">
                <a:solidFill>
                  <a:schemeClr val="bg1"/>
                </a:solidFill>
              </a:rPr>
              <a:t>Como tener reuniones exitosas</a:t>
            </a:r>
            <a:endParaRPr lang="es-EC" dirty="0">
              <a:solidFill>
                <a:schemeClr val="bg1"/>
              </a:solidFill>
            </a:endParaRPr>
          </a:p>
          <a:p>
            <a:pPr marL="285750" indent="-285750">
              <a:buFont typeface="Wingdings" panose="05000000000000000000" pitchFamily="2" charset="2"/>
              <a:buChar char="v"/>
            </a:pPr>
            <a:r>
              <a:rPr lang="es-EC" dirty="0">
                <a:solidFill>
                  <a:schemeClr val="bg1"/>
                </a:solidFill>
              </a:rPr>
              <a:t>Iguales pero Diferentes</a:t>
            </a:r>
          </a:p>
          <a:p>
            <a:pPr marL="285750" indent="-285750">
              <a:buFont typeface="Wingdings" panose="05000000000000000000" pitchFamily="2" charset="2"/>
              <a:buChar char="v"/>
            </a:pPr>
            <a:r>
              <a:rPr lang="es-EC" dirty="0">
                <a:solidFill>
                  <a:schemeClr val="bg1"/>
                </a:solidFill>
              </a:rPr>
              <a:t>Liderando con Amor con </a:t>
            </a:r>
            <a:r>
              <a:rPr lang="es-EC" dirty="0" smtClean="0">
                <a:solidFill>
                  <a:schemeClr val="bg1"/>
                </a:solidFill>
              </a:rPr>
              <a:t>guía </a:t>
            </a:r>
            <a:r>
              <a:rPr lang="es-EC" dirty="0">
                <a:solidFill>
                  <a:schemeClr val="bg1"/>
                </a:solidFill>
              </a:rPr>
              <a:t>de estudio</a:t>
            </a:r>
          </a:p>
          <a:p>
            <a:pPr marL="285750" indent="-285750">
              <a:buFont typeface="Wingdings" panose="05000000000000000000" pitchFamily="2" charset="2"/>
              <a:buChar char="v"/>
            </a:pPr>
            <a:r>
              <a:rPr lang="es-EC" dirty="0">
                <a:solidFill>
                  <a:schemeClr val="bg1"/>
                </a:solidFill>
              </a:rPr>
              <a:t>Liderazgo Bíblico de Ancianos con </a:t>
            </a:r>
            <a:r>
              <a:rPr lang="es-EC" dirty="0" smtClean="0">
                <a:solidFill>
                  <a:schemeClr val="bg1"/>
                </a:solidFill>
              </a:rPr>
              <a:t>guía </a:t>
            </a:r>
            <a:r>
              <a:rPr lang="es-EC" dirty="0">
                <a:solidFill>
                  <a:schemeClr val="bg1"/>
                </a:solidFill>
              </a:rPr>
              <a:t>de </a:t>
            </a:r>
            <a:r>
              <a:rPr lang="es-EC" dirty="0" smtClean="0">
                <a:solidFill>
                  <a:schemeClr val="bg1"/>
                </a:solidFill>
              </a:rPr>
              <a:t>estudio</a:t>
            </a:r>
          </a:p>
          <a:p>
            <a:pPr marL="285750" indent="-285750">
              <a:buFont typeface="Wingdings" panose="05000000000000000000" pitchFamily="2" charset="2"/>
              <a:buChar char="v"/>
            </a:pPr>
            <a:r>
              <a:rPr lang="es-EC" dirty="0" smtClean="0">
                <a:solidFill>
                  <a:schemeClr val="bg1"/>
                </a:solidFill>
              </a:rPr>
              <a:t>Si os </a:t>
            </a:r>
            <a:r>
              <a:rPr lang="es-EC" dirty="0" err="1" smtClean="0">
                <a:solidFill>
                  <a:schemeClr val="bg1"/>
                </a:solidFill>
              </a:rPr>
              <a:t>mordeis</a:t>
            </a:r>
            <a:r>
              <a:rPr lang="es-EC" dirty="0">
                <a:solidFill>
                  <a:schemeClr val="bg1"/>
                </a:solidFill>
              </a:rPr>
              <a:t> </a:t>
            </a:r>
            <a:r>
              <a:rPr lang="es-EC" dirty="0" smtClean="0">
                <a:solidFill>
                  <a:schemeClr val="bg1"/>
                </a:solidFill>
              </a:rPr>
              <a:t>y os </a:t>
            </a:r>
            <a:r>
              <a:rPr lang="es-EC" dirty="0" err="1" smtClean="0">
                <a:solidFill>
                  <a:schemeClr val="bg1"/>
                </a:solidFill>
              </a:rPr>
              <a:t>comeis</a:t>
            </a:r>
            <a:r>
              <a:rPr lang="es-EC" dirty="0">
                <a:solidFill>
                  <a:schemeClr val="bg1"/>
                </a:solidFill>
              </a:rPr>
              <a:t> </a:t>
            </a:r>
            <a:r>
              <a:rPr lang="es-EC" dirty="0" smtClean="0">
                <a:solidFill>
                  <a:schemeClr val="bg1"/>
                </a:solidFill>
              </a:rPr>
              <a:t>unos a otros</a:t>
            </a:r>
            <a:endParaRPr lang="es-EC" dirty="0">
              <a:solidFill>
                <a:schemeClr val="bg1"/>
              </a:solidFill>
            </a:endParaRPr>
          </a:p>
          <a:p>
            <a:endParaRPr lang="es-EC" dirty="0">
              <a:solidFill>
                <a:schemeClr val="bg1"/>
              </a:solidFill>
            </a:endParaRPr>
          </a:p>
          <a:p>
            <a:r>
              <a:rPr lang="es-EC" dirty="0">
                <a:solidFill>
                  <a:schemeClr val="bg1"/>
                </a:solidFill>
              </a:rPr>
              <a:t>Los hermanos pueden comprar los libros en la siguiente </a:t>
            </a:r>
            <a:r>
              <a:rPr lang="es-EC" dirty="0" smtClean="0">
                <a:solidFill>
                  <a:schemeClr val="bg1"/>
                </a:solidFill>
              </a:rPr>
              <a:t>dirección</a:t>
            </a:r>
            <a:endParaRPr lang="es-EC" dirty="0">
              <a:solidFill>
                <a:schemeClr val="bg1"/>
              </a:solidFill>
            </a:endParaRPr>
          </a:p>
          <a:p>
            <a:endParaRPr lang="es-EC" dirty="0">
              <a:solidFill>
                <a:schemeClr val="bg1"/>
              </a:solidFill>
            </a:endParaRPr>
          </a:p>
          <a:p>
            <a:r>
              <a:rPr lang="es-EC" sz="2800" dirty="0" smtClean="0">
                <a:solidFill>
                  <a:schemeClr val="bg1"/>
                </a:solidFill>
              </a:rPr>
              <a:t>lewisandroth.com</a:t>
            </a:r>
            <a:endParaRPr lang="es-EC" sz="2800" dirty="0">
              <a:solidFill>
                <a:schemeClr val="bg1"/>
              </a:solidFill>
            </a:endParaRPr>
          </a:p>
        </p:txBody>
      </p:sp>
    </p:spTree>
    <p:extLst>
      <p:ext uri="{BB962C8B-B14F-4D97-AF65-F5344CB8AC3E}">
        <p14:creationId xmlns:p14="http://schemas.microsoft.com/office/powerpoint/2010/main" val="323757746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ES"/>
          </a:p>
        </p:txBody>
      </p:sp>
      <p:sp>
        <p:nvSpPr>
          <p:cNvPr id="3" name="Marcador de contenido 2"/>
          <p:cNvSpPr>
            <a:spLocks noGrp="1"/>
          </p:cNvSpPr>
          <p:nvPr>
            <p:ph idx="1"/>
          </p:nvPr>
        </p:nvSpPr>
        <p:spPr/>
        <p:txBody>
          <a:bodyPr/>
          <a:lstStyle/>
          <a:p>
            <a:endParaRPr lang="es-ES"/>
          </a:p>
        </p:txBody>
      </p:sp>
      <p:pic>
        <p:nvPicPr>
          <p:cNvPr id="4" name="Imagen 3"/>
          <p:cNvPicPr>
            <a:picLocks noChangeAspect="1"/>
          </p:cNvPicPr>
          <p:nvPr/>
        </p:nvPicPr>
        <p:blipFill>
          <a:blip r:embed="rId2"/>
          <a:stretch>
            <a:fillRect/>
          </a:stretch>
        </p:blipFill>
        <p:spPr>
          <a:xfrm>
            <a:off x="0" y="-1"/>
            <a:ext cx="12192000" cy="6858001"/>
          </a:xfrm>
          <a:prstGeom prst="rect">
            <a:avLst/>
          </a:prstGeom>
        </p:spPr>
      </p:pic>
      <p:sp>
        <p:nvSpPr>
          <p:cNvPr id="7" name="Rectángulo 6"/>
          <p:cNvSpPr/>
          <p:nvPr/>
        </p:nvSpPr>
        <p:spPr>
          <a:xfrm>
            <a:off x="1270152" y="495210"/>
            <a:ext cx="10502748" cy="892552"/>
          </a:xfrm>
          <a:prstGeom prst="rect">
            <a:avLst/>
          </a:prstGeom>
        </p:spPr>
        <p:txBody>
          <a:bodyPr wrap="square">
            <a:spAutoFit/>
          </a:bodyPr>
          <a:lstStyle/>
          <a:p>
            <a:pPr lvl="0"/>
            <a:r>
              <a:rPr lang="es-ES" sz="3200" kern="0" dirty="0" smtClean="0">
                <a:solidFill>
                  <a:srgbClr val="FAFD00"/>
                </a:solidFill>
                <a:effectLst>
                  <a:outerShdw blurRad="38100" dist="38100" dir="2700000" algn="tl">
                    <a:srgbClr val="000000"/>
                  </a:outerShdw>
                </a:effectLst>
                <a:latin typeface="Impact"/>
                <a:ea typeface="+mj-ea"/>
                <a:cs typeface="+mj-cs"/>
              </a:rPr>
              <a:t> Liderazgo Bíblico de  Ancianos</a:t>
            </a:r>
            <a:br>
              <a:rPr lang="es-ES" sz="3200" kern="0" dirty="0" smtClean="0">
                <a:solidFill>
                  <a:srgbClr val="FAFD00"/>
                </a:solidFill>
                <a:effectLst>
                  <a:outerShdw blurRad="38100" dist="38100" dir="2700000" algn="tl">
                    <a:srgbClr val="000000"/>
                  </a:outerShdw>
                </a:effectLst>
                <a:latin typeface="Impact"/>
                <a:ea typeface="+mj-ea"/>
                <a:cs typeface="+mj-cs"/>
              </a:rPr>
            </a:br>
            <a:endParaRPr kumimoji="0" lang="es-ES" sz="2000" b="0" i="0" u="none" strike="noStrike" kern="0" cap="none" spc="0" normalizeH="0" baseline="0" noProof="0" dirty="0" smtClean="0">
              <a:ln>
                <a:noFill/>
              </a:ln>
              <a:solidFill>
                <a:sysClr val="windowText" lastClr="000000"/>
              </a:solidFill>
              <a:effectLst/>
              <a:uLnTx/>
              <a:uFillTx/>
            </a:endParaRPr>
          </a:p>
        </p:txBody>
      </p:sp>
      <p:sp>
        <p:nvSpPr>
          <p:cNvPr id="6" name="Rectángulo 5"/>
          <p:cNvSpPr/>
          <p:nvPr/>
        </p:nvSpPr>
        <p:spPr>
          <a:xfrm>
            <a:off x="3522457" y="2723209"/>
            <a:ext cx="184731" cy="369332"/>
          </a:xfrm>
          <a:prstGeom prst="rect">
            <a:avLst/>
          </a:prstGeom>
        </p:spPr>
        <p:txBody>
          <a:bodyPr wrap="none">
            <a:spAutoFit/>
          </a:bodyPr>
          <a:lstStyle/>
          <a:p>
            <a:endParaRPr lang="es-ES" dirty="0"/>
          </a:p>
        </p:txBody>
      </p:sp>
      <p:sp>
        <p:nvSpPr>
          <p:cNvPr id="8" name="Rectángulo 7"/>
          <p:cNvSpPr/>
          <p:nvPr/>
        </p:nvSpPr>
        <p:spPr>
          <a:xfrm>
            <a:off x="3397233" y="1569047"/>
            <a:ext cx="4853572" cy="3046988"/>
          </a:xfrm>
          <a:prstGeom prst="rect">
            <a:avLst/>
          </a:prstGeom>
          <a:noFill/>
        </p:spPr>
        <p:txBody>
          <a:bodyPr wrap="none" lIns="91440" tIns="45720" rIns="91440" bIns="45720">
            <a:spAutoFit/>
          </a:bodyPr>
          <a:lstStyle/>
          <a:p>
            <a:pPr algn="ctr"/>
            <a:r>
              <a:rPr lang="es-ES" sz="13800" b="1" cap="none" spc="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FIN</a:t>
            </a:r>
          </a:p>
          <a:p>
            <a:pPr algn="ctr"/>
            <a:r>
              <a:rPr lang="es-ES" sz="54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Dios les Bendiga</a:t>
            </a:r>
            <a:endParaRPr lang="es-E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endParaRPr>
          </a:p>
        </p:txBody>
      </p:sp>
    </p:spTree>
    <p:extLst>
      <p:ext uri="{BB962C8B-B14F-4D97-AF65-F5344CB8AC3E}">
        <p14:creationId xmlns:p14="http://schemas.microsoft.com/office/powerpoint/2010/main" val="121165113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1812</TotalTime>
  <Words>2965</Words>
  <Application>Microsoft Office PowerPoint</Application>
  <PresentationFormat>Personalizado</PresentationFormat>
  <Paragraphs>286</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Tema de Office</vt:lpstr>
      <vt:lpstr>Presentación de PowerPoint</vt:lpstr>
      <vt:lpstr>Introducción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 las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Omar</dc:creator>
  <cp:lastModifiedBy>toshiba</cp:lastModifiedBy>
  <cp:revision>151</cp:revision>
  <dcterms:created xsi:type="dcterms:W3CDTF">2016-10-21T19:54:08Z</dcterms:created>
  <dcterms:modified xsi:type="dcterms:W3CDTF">2016-11-14T13:25:46Z</dcterms:modified>
</cp:coreProperties>
</file>