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6"/>
  </p:notesMasterIdLst>
  <p:sldIdLst>
    <p:sldId id="266" r:id="rId2"/>
    <p:sldId id="272" r:id="rId3"/>
    <p:sldId id="269" r:id="rId4"/>
    <p:sldId id="274" r:id="rId5"/>
    <p:sldId id="275" r:id="rId6"/>
    <p:sldId id="270" r:id="rId7"/>
    <p:sldId id="276" r:id="rId8"/>
    <p:sldId id="281" r:id="rId9"/>
    <p:sldId id="282" r:id="rId10"/>
    <p:sldId id="305" r:id="rId11"/>
    <p:sldId id="287" r:id="rId12"/>
    <p:sldId id="289" r:id="rId13"/>
    <p:sldId id="306" r:id="rId14"/>
    <p:sldId id="290" r:id="rId15"/>
    <p:sldId id="283" r:id="rId16"/>
    <p:sldId id="291" r:id="rId17"/>
    <p:sldId id="292" r:id="rId18"/>
    <p:sldId id="296" r:id="rId19"/>
    <p:sldId id="284" r:id="rId20"/>
    <p:sldId id="307" r:id="rId21"/>
    <p:sldId id="297" r:id="rId22"/>
    <p:sldId id="308" r:id="rId23"/>
    <p:sldId id="298" r:id="rId24"/>
    <p:sldId id="309" r:id="rId25"/>
    <p:sldId id="310" r:id="rId26"/>
    <p:sldId id="311" r:id="rId27"/>
    <p:sldId id="312" r:id="rId28"/>
    <p:sldId id="316" r:id="rId29"/>
    <p:sldId id="314" r:id="rId30"/>
    <p:sldId id="315" r:id="rId31"/>
    <p:sldId id="313" r:id="rId32"/>
    <p:sldId id="318" r:id="rId33"/>
    <p:sldId id="285" r:id="rId34"/>
    <p:sldId id="299" r:id="rId35"/>
    <p:sldId id="319" r:id="rId36"/>
    <p:sldId id="300" r:id="rId37"/>
    <p:sldId id="320" r:id="rId38"/>
    <p:sldId id="301" r:id="rId39"/>
    <p:sldId id="321" r:id="rId40"/>
    <p:sldId id="302" r:id="rId41"/>
    <p:sldId id="322" r:id="rId42"/>
    <p:sldId id="303" r:id="rId43"/>
    <p:sldId id="304" r:id="rId44"/>
    <p:sldId id="323" r:id="rId45"/>
    <p:sldId id="324" r:id="rId46"/>
    <p:sldId id="327" r:id="rId47"/>
    <p:sldId id="325" r:id="rId48"/>
    <p:sldId id="329" r:id="rId49"/>
    <p:sldId id="278" r:id="rId50"/>
    <p:sldId id="279" r:id="rId51"/>
    <p:sldId id="280" r:id="rId52"/>
    <p:sldId id="330" r:id="rId53"/>
    <p:sldId id="331" r:id="rId54"/>
    <p:sldId id="332" r:id="rId55"/>
    <p:sldId id="333" r:id="rId56"/>
    <p:sldId id="334" r:id="rId57"/>
    <p:sldId id="335" r:id="rId58"/>
    <p:sldId id="336" r:id="rId59"/>
    <p:sldId id="337" r:id="rId60"/>
    <p:sldId id="338" r:id="rId61"/>
    <p:sldId id="339" r:id="rId62"/>
    <p:sldId id="340" r:id="rId63"/>
    <p:sldId id="341" r:id="rId64"/>
    <p:sldId id="342" r:id="rId65"/>
    <p:sldId id="343" r:id="rId66"/>
    <p:sldId id="344" r:id="rId67"/>
    <p:sldId id="345" r:id="rId68"/>
    <p:sldId id="346" r:id="rId69"/>
    <p:sldId id="347" r:id="rId70"/>
    <p:sldId id="348" r:id="rId71"/>
    <p:sldId id="349" r:id="rId72"/>
    <p:sldId id="350" r:id="rId73"/>
    <p:sldId id="352" r:id="rId74"/>
    <p:sldId id="353" r:id="rId75"/>
  </p:sldIdLst>
  <p:sldSz cx="9144000" cy="6858000" type="screen4x3"/>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napVertSplitter="1" vertBarState="minimized" horzBarState="maximized">
    <p:restoredLeft sz="15583" autoAdjust="0"/>
    <p:restoredTop sz="94671" autoAdjust="0"/>
  </p:normalViewPr>
  <p:slideViewPr>
    <p:cSldViewPr>
      <p:cViewPr varScale="1">
        <p:scale>
          <a:sx n="92" d="100"/>
          <a:sy n="92" d="100"/>
        </p:scale>
        <p:origin x="1860" y="90"/>
      </p:cViewPr>
      <p:guideLst>
        <p:guide orient="horz" pos="2160"/>
        <p:guide pos="2880"/>
      </p:guideLst>
    </p:cSldViewPr>
  </p:slideViewPr>
  <p:outlineViewPr>
    <p:cViewPr>
      <p:scale>
        <a:sx n="33" d="100"/>
        <a:sy n="33" d="100"/>
      </p:scale>
      <p:origin x="0" y="108534"/>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16" Type="http://schemas.openxmlformats.org/officeDocument/2006/relationships/slide" Target="slides/slide1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notesMaster" Target="notesMasters/notesMaster1.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CO"/>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659CFA4-FAA7-4A42-9476-3251238335FC}" type="datetimeFigureOut">
              <a:rPr lang="es-CO" smtClean="0"/>
              <a:t>09/12/2015</a:t>
            </a:fld>
            <a:endParaRPr lang="es-CO"/>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CO"/>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CO"/>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F04BA84-6127-44CC-99A2-3AB940C6A6DF}" type="slidenum">
              <a:rPr lang="es-CO" smtClean="0"/>
              <a:t>‹Nº›</a:t>
            </a:fld>
            <a:endParaRPr lang="es-CO"/>
          </a:p>
        </p:txBody>
      </p:sp>
    </p:spTree>
    <p:extLst>
      <p:ext uri="{BB962C8B-B14F-4D97-AF65-F5344CB8AC3E}">
        <p14:creationId xmlns:p14="http://schemas.microsoft.com/office/powerpoint/2010/main" val="41620954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5F04BA84-6127-44CC-99A2-3AB940C6A6DF}" type="slidenum">
              <a:rPr lang="es-CO" smtClean="0"/>
              <a:t>9</a:t>
            </a:fld>
            <a:endParaRPr lang="es-CO"/>
          </a:p>
        </p:txBody>
      </p:sp>
    </p:spTree>
    <p:extLst>
      <p:ext uri="{BB962C8B-B14F-4D97-AF65-F5344CB8AC3E}">
        <p14:creationId xmlns:p14="http://schemas.microsoft.com/office/powerpoint/2010/main" val="323501645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5F04BA84-6127-44CC-99A2-3AB940C6A6DF}" type="slidenum">
              <a:rPr lang="es-CO" smtClean="0"/>
              <a:t>10</a:t>
            </a:fld>
            <a:endParaRPr lang="es-CO"/>
          </a:p>
        </p:txBody>
      </p:sp>
    </p:spTree>
    <p:extLst>
      <p:ext uri="{BB962C8B-B14F-4D97-AF65-F5344CB8AC3E}">
        <p14:creationId xmlns:p14="http://schemas.microsoft.com/office/powerpoint/2010/main" val="32350164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p>
            <a:fld id="{3919ABDE-A4C0-45F9-AEFE-893C72BB823F}" type="datetimeFigureOut">
              <a:rPr lang="es-CO" smtClean="0"/>
              <a:t>09/12/2015</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15DE87FD-B542-42A8-A335-7D4A6104CA08}" type="slidenum">
              <a:rPr lang="es-CO" smtClean="0"/>
              <a:t>‹Nº›</a:t>
            </a:fld>
            <a:endParaRPr lang="es-CO"/>
          </a:p>
        </p:txBody>
      </p:sp>
    </p:spTree>
    <p:extLst>
      <p:ext uri="{BB962C8B-B14F-4D97-AF65-F5344CB8AC3E}">
        <p14:creationId xmlns:p14="http://schemas.microsoft.com/office/powerpoint/2010/main" val="15915423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3919ABDE-A4C0-45F9-AEFE-893C72BB823F}" type="datetimeFigureOut">
              <a:rPr lang="es-CO" smtClean="0"/>
              <a:t>09/12/2015</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15DE87FD-B542-42A8-A335-7D4A6104CA08}" type="slidenum">
              <a:rPr lang="es-CO" smtClean="0"/>
              <a:t>‹Nº›</a:t>
            </a:fld>
            <a:endParaRPr lang="es-CO"/>
          </a:p>
        </p:txBody>
      </p:sp>
    </p:spTree>
    <p:extLst>
      <p:ext uri="{BB962C8B-B14F-4D97-AF65-F5344CB8AC3E}">
        <p14:creationId xmlns:p14="http://schemas.microsoft.com/office/powerpoint/2010/main" val="10707579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3919ABDE-A4C0-45F9-AEFE-893C72BB823F}" type="datetimeFigureOut">
              <a:rPr lang="es-CO" smtClean="0"/>
              <a:t>09/12/2015</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15DE87FD-B542-42A8-A335-7D4A6104CA08}" type="slidenum">
              <a:rPr lang="es-CO" smtClean="0"/>
              <a:t>‹Nº›</a:t>
            </a:fld>
            <a:endParaRPr lang="es-CO"/>
          </a:p>
        </p:txBody>
      </p:sp>
    </p:spTree>
    <p:extLst>
      <p:ext uri="{BB962C8B-B14F-4D97-AF65-F5344CB8AC3E}">
        <p14:creationId xmlns:p14="http://schemas.microsoft.com/office/powerpoint/2010/main" val="2909185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fecha"/>
          <p:cNvSpPr>
            <a:spLocks noGrp="1"/>
          </p:cNvSpPr>
          <p:nvPr>
            <p:ph type="dt" sz="half" idx="10"/>
          </p:nvPr>
        </p:nvSpPr>
        <p:spPr/>
        <p:txBody>
          <a:bodyPr/>
          <a:lstStyle/>
          <a:p>
            <a:fld id="{3919ABDE-A4C0-45F9-AEFE-893C72BB823F}" type="datetimeFigureOut">
              <a:rPr lang="es-CO" smtClean="0"/>
              <a:t>09/12/2015</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15DE87FD-B542-42A8-A335-7D4A6104CA08}" type="slidenum">
              <a:rPr lang="es-CO" smtClean="0"/>
              <a:t>‹Nº›</a:t>
            </a:fld>
            <a:endParaRPr lang="es-CO"/>
          </a:p>
        </p:txBody>
      </p:sp>
    </p:spTree>
    <p:extLst>
      <p:ext uri="{BB962C8B-B14F-4D97-AF65-F5344CB8AC3E}">
        <p14:creationId xmlns:p14="http://schemas.microsoft.com/office/powerpoint/2010/main" val="33226017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6 Marcador de fecha"/>
          <p:cNvSpPr>
            <a:spLocks noGrp="1"/>
          </p:cNvSpPr>
          <p:nvPr>
            <p:ph type="dt" sz="half" idx="10"/>
          </p:nvPr>
        </p:nvSpPr>
        <p:spPr/>
        <p:txBody>
          <a:bodyPr/>
          <a:lstStyle/>
          <a:p>
            <a:fld id="{3919ABDE-A4C0-45F9-AEFE-893C72BB823F}" type="datetimeFigureOut">
              <a:rPr lang="es-CO" smtClean="0"/>
              <a:t>09/12/2015</a:t>
            </a:fld>
            <a:endParaRPr lang="es-CO"/>
          </a:p>
        </p:txBody>
      </p:sp>
      <p:sp>
        <p:nvSpPr>
          <p:cNvPr id="8" name="7 Marcador de pie de página"/>
          <p:cNvSpPr>
            <a:spLocks noGrp="1"/>
          </p:cNvSpPr>
          <p:nvPr>
            <p:ph type="ftr" sz="quarter" idx="11"/>
          </p:nvPr>
        </p:nvSpPr>
        <p:spPr/>
        <p:txBody>
          <a:bodyPr/>
          <a:lstStyle/>
          <a:p>
            <a:endParaRPr lang="es-CO"/>
          </a:p>
        </p:txBody>
      </p:sp>
      <p:sp>
        <p:nvSpPr>
          <p:cNvPr id="9" name="8 Marcador de número de diapositiva"/>
          <p:cNvSpPr>
            <a:spLocks noGrp="1"/>
          </p:cNvSpPr>
          <p:nvPr>
            <p:ph type="sldNum" sz="quarter" idx="12"/>
          </p:nvPr>
        </p:nvSpPr>
        <p:spPr/>
        <p:txBody>
          <a:bodyPr/>
          <a:lstStyle/>
          <a:p>
            <a:fld id="{15DE87FD-B542-42A8-A335-7D4A6104CA08}" type="slidenum">
              <a:rPr lang="es-CO" smtClean="0"/>
              <a:t>‹Nº›</a:t>
            </a:fld>
            <a:endParaRPr lang="es-CO"/>
          </a:p>
        </p:txBody>
      </p:sp>
    </p:spTree>
    <p:extLst>
      <p:ext uri="{BB962C8B-B14F-4D97-AF65-F5344CB8AC3E}">
        <p14:creationId xmlns:p14="http://schemas.microsoft.com/office/powerpoint/2010/main" val="20030557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fecha"/>
          <p:cNvSpPr>
            <a:spLocks noGrp="1"/>
          </p:cNvSpPr>
          <p:nvPr>
            <p:ph type="dt" sz="half" idx="10"/>
          </p:nvPr>
        </p:nvSpPr>
        <p:spPr/>
        <p:txBody>
          <a:bodyPr/>
          <a:lstStyle/>
          <a:p>
            <a:fld id="{3919ABDE-A4C0-45F9-AEFE-893C72BB823F}" type="datetimeFigureOut">
              <a:rPr lang="es-CO" smtClean="0"/>
              <a:t>09/12/2015</a:t>
            </a:fld>
            <a:endParaRPr lang="es-CO"/>
          </a:p>
        </p:txBody>
      </p:sp>
      <p:sp>
        <p:nvSpPr>
          <p:cNvPr id="4" name="3 Marcador de pie de página"/>
          <p:cNvSpPr>
            <a:spLocks noGrp="1"/>
          </p:cNvSpPr>
          <p:nvPr>
            <p:ph type="ftr" sz="quarter" idx="11"/>
          </p:nvPr>
        </p:nvSpPr>
        <p:spPr/>
        <p:txBody>
          <a:bodyPr/>
          <a:lstStyle/>
          <a:p>
            <a:endParaRPr lang="es-CO"/>
          </a:p>
        </p:txBody>
      </p:sp>
      <p:sp>
        <p:nvSpPr>
          <p:cNvPr id="5" name="4 Marcador de número de diapositiva"/>
          <p:cNvSpPr>
            <a:spLocks noGrp="1"/>
          </p:cNvSpPr>
          <p:nvPr>
            <p:ph type="sldNum" sz="quarter" idx="12"/>
          </p:nvPr>
        </p:nvSpPr>
        <p:spPr/>
        <p:txBody>
          <a:bodyPr/>
          <a:lstStyle/>
          <a:p>
            <a:fld id="{15DE87FD-B542-42A8-A335-7D4A6104CA08}" type="slidenum">
              <a:rPr lang="es-CO" smtClean="0"/>
              <a:t>‹Nº›</a:t>
            </a:fld>
            <a:endParaRPr lang="es-CO"/>
          </a:p>
        </p:txBody>
      </p:sp>
    </p:spTree>
    <p:extLst>
      <p:ext uri="{BB962C8B-B14F-4D97-AF65-F5344CB8AC3E}">
        <p14:creationId xmlns:p14="http://schemas.microsoft.com/office/powerpoint/2010/main" val="9190947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3919ABDE-A4C0-45F9-AEFE-893C72BB823F}" type="datetimeFigureOut">
              <a:rPr lang="es-CO" smtClean="0"/>
              <a:t>09/12/2015</a:t>
            </a:fld>
            <a:endParaRPr lang="es-CO"/>
          </a:p>
        </p:txBody>
      </p:sp>
      <p:sp>
        <p:nvSpPr>
          <p:cNvPr id="3" name="2 Marcador de pie de página"/>
          <p:cNvSpPr>
            <a:spLocks noGrp="1"/>
          </p:cNvSpPr>
          <p:nvPr>
            <p:ph type="ftr" sz="quarter" idx="11"/>
          </p:nvPr>
        </p:nvSpPr>
        <p:spPr/>
        <p:txBody>
          <a:bodyPr/>
          <a:lstStyle/>
          <a:p>
            <a:endParaRPr lang="es-CO"/>
          </a:p>
        </p:txBody>
      </p:sp>
      <p:sp>
        <p:nvSpPr>
          <p:cNvPr id="4" name="3 Marcador de número de diapositiva"/>
          <p:cNvSpPr>
            <a:spLocks noGrp="1"/>
          </p:cNvSpPr>
          <p:nvPr>
            <p:ph type="sldNum" sz="quarter" idx="12"/>
          </p:nvPr>
        </p:nvSpPr>
        <p:spPr/>
        <p:txBody>
          <a:bodyPr/>
          <a:lstStyle/>
          <a:p>
            <a:fld id="{15DE87FD-B542-42A8-A335-7D4A6104CA08}" type="slidenum">
              <a:rPr lang="es-CO" smtClean="0"/>
              <a:t>‹Nº›</a:t>
            </a:fld>
            <a:endParaRPr lang="es-CO"/>
          </a:p>
        </p:txBody>
      </p:sp>
    </p:spTree>
    <p:extLst>
      <p:ext uri="{BB962C8B-B14F-4D97-AF65-F5344CB8AC3E}">
        <p14:creationId xmlns:p14="http://schemas.microsoft.com/office/powerpoint/2010/main" val="24658793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CO"/>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3919ABDE-A4C0-45F9-AEFE-893C72BB823F}" type="datetimeFigureOut">
              <a:rPr lang="es-CO" smtClean="0"/>
              <a:t>09/12/2015</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15DE87FD-B542-42A8-A335-7D4A6104CA08}" type="slidenum">
              <a:rPr lang="es-CO" smtClean="0"/>
              <a:t>‹Nº›</a:t>
            </a:fld>
            <a:endParaRPr lang="es-CO"/>
          </a:p>
        </p:txBody>
      </p:sp>
    </p:spTree>
    <p:extLst>
      <p:ext uri="{BB962C8B-B14F-4D97-AF65-F5344CB8AC3E}">
        <p14:creationId xmlns:p14="http://schemas.microsoft.com/office/powerpoint/2010/main" val="30324642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CO"/>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3919ABDE-A4C0-45F9-AEFE-893C72BB823F}" type="datetimeFigureOut">
              <a:rPr lang="es-CO" smtClean="0"/>
              <a:t>09/12/2015</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15DE87FD-B542-42A8-A335-7D4A6104CA08}" type="slidenum">
              <a:rPr lang="es-CO" smtClean="0"/>
              <a:t>‹Nº›</a:t>
            </a:fld>
            <a:endParaRPr lang="es-CO"/>
          </a:p>
        </p:txBody>
      </p:sp>
    </p:spTree>
    <p:extLst>
      <p:ext uri="{BB962C8B-B14F-4D97-AF65-F5344CB8AC3E}">
        <p14:creationId xmlns:p14="http://schemas.microsoft.com/office/powerpoint/2010/main" val="34318037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3919ABDE-A4C0-45F9-AEFE-893C72BB823F}" type="datetimeFigureOut">
              <a:rPr lang="es-CO" smtClean="0"/>
              <a:t>09/12/2015</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15DE87FD-B542-42A8-A335-7D4A6104CA08}" type="slidenum">
              <a:rPr lang="es-CO" smtClean="0"/>
              <a:t>‹Nº›</a:t>
            </a:fld>
            <a:endParaRPr lang="es-CO"/>
          </a:p>
        </p:txBody>
      </p:sp>
    </p:spTree>
    <p:extLst>
      <p:ext uri="{BB962C8B-B14F-4D97-AF65-F5344CB8AC3E}">
        <p14:creationId xmlns:p14="http://schemas.microsoft.com/office/powerpoint/2010/main" val="22971793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3919ABDE-A4C0-45F9-AEFE-893C72BB823F}" type="datetimeFigureOut">
              <a:rPr lang="es-CO" smtClean="0"/>
              <a:t>09/12/2015</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15DE87FD-B542-42A8-A335-7D4A6104CA08}" type="slidenum">
              <a:rPr lang="es-CO" smtClean="0"/>
              <a:t>‹Nº›</a:t>
            </a:fld>
            <a:endParaRPr lang="es-CO"/>
          </a:p>
        </p:txBody>
      </p:sp>
    </p:spTree>
    <p:extLst>
      <p:ext uri="{BB962C8B-B14F-4D97-AF65-F5344CB8AC3E}">
        <p14:creationId xmlns:p14="http://schemas.microsoft.com/office/powerpoint/2010/main" val="25613173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919ABDE-A4C0-45F9-AEFE-893C72BB823F}" type="datetimeFigureOut">
              <a:rPr lang="es-CO" smtClean="0"/>
              <a:t>09/12/2015</a:t>
            </a:fld>
            <a:endParaRPr lang="es-CO"/>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5DE87FD-B542-42A8-A335-7D4A6104CA08}" type="slidenum">
              <a:rPr lang="es-CO" smtClean="0"/>
              <a:t>‹Nº›</a:t>
            </a:fld>
            <a:endParaRPr lang="es-CO"/>
          </a:p>
        </p:txBody>
      </p:sp>
    </p:spTree>
    <p:extLst>
      <p:ext uri="{BB962C8B-B14F-4D97-AF65-F5344CB8AC3E}">
        <p14:creationId xmlns:p14="http://schemas.microsoft.com/office/powerpoint/2010/main" val="377735303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biblegateway.com/passage/?search=Oseas+1&amp;version=RVR1960#fes-RVR1960-22105b" TargetMode="External"/><Relationship Id="rId2" Type="http://schemas.openxmlformats.org/officeDocument/2006/relationships/hyperlink" Target="https://www.biblegateway.com/passage/?search=Oseas+1&amp;version=RVR1960#fes-RVR1960-22102a" TargetMode="External"/><Relationship Id="rId1" Type="http://schemas.openxmlformats.org/officeDocument/2006/relationships/slideLayout" Target="../slideLayouts/slideLayout2.xml"/><Relationship Id="rId5" Type="http://schemas.openxmlformats.org/officeDocument/2006/relationships/hyperlink" Target="https://www.biblegateway.com/passage/?search=Oseas+1&amp;version=RVR1960#es-RVR1960-22105" TargetMode="External"/><Relationship Id="rId4" Type="http://schemas.openxmlformats.org/officeDocument/2006/relationships/hyperlink" Target="https://www.biblegateway.com/passage/?search=Oseas+1&amp;version=RVR1960#es-RVR1960-22102" TargetMode="Externa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hyperlink" Target="https://www.biblegateway.com/passage/?search=2+Cr%C3%B3nicas+31&amp;version=RVR1960#fes-RVR1960-11858a" TargetMode="Externa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4.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Título"/>
          <p:cNvSpPr>
            <a:spLocks noGrp="1"/>
          </p:cNvSpPr>
          <p:nvPr>
            <p:ph type="title"/>
          </p:nvPr>
        </p:nvSpPr>
        <p:spPr/>
        <p:txBody>
          <a:bodyPr>
            <a:normAutofit fontScale="90000"/>
          </a:bodyPr>
          <a:lstStyle/>
          <a:p>
            <a:r>
              <a:rPr lang="es-CO" dirty="0" smtClean="0"/>
              <a:t>La esposa infiel de Oseas, y sus hijos</a:t>
            </a:r>
            <a:br>
              <a:rPr lang="es-CO" dirty="0" smtClean="0"/>
            </a:br>
            <a:endParaRPr lang="es-CO" dirty="0"/>
          </a:p>
        </p:txBody>
      </p:sp>
      <p:sp>
        <p:nvSpPr>
          <p:cNvPr id="6" name="5 Marcador de contenido"/>
          <p:cNvSpPr>
            <a:spLocks noGrp="1"/>
          </p:cNvSpPr>
          <p:nvPr>
            <p:ph idx="1"/>
          </p:nvPr>
        </p:nvSpPr>
        <p:spPr>
          <a:xfrm>
            <a:off x="457200" y="980728"/>
            <a:ext cx="8229600" cy="5145435"/>
          </a:xfrm>
        </p:spPr>
        <p:txBody>
          <a:bodyPr>
            <a:normAutofit fontScale="47500" lnSpcReduction="20000"/>
          </a:bodyPr>
          <a:lstStyle/>
          <a:p>
            <a:pPr marL="0" indent="0">
              <a:buNone/>
            </a:pPr>
            <a:r>
              <a:rPr lang="es-CO" sz="3400" b="1" dirty="0" smtClean="0"/>
              <a:t>1 </a:t>
            </a:r>
            <a:r>
              <a:rPr lang="es-CO" sz="3400" dirty="0" smtClean="0"/>
              <a:t> Palabra de Jehová que vino a Oseas hijo de </a:t>
            </a:r>
            <a:r>
              <a:rPr lang="es-CO" sz="3400" dirty="0" err="1" smtClean="0"/>
              <a:t>Beeri</a:t>
            </a:r>
            <a:r>
              <a:rPr lang="es-CO" sz="3400" dirty="0" smtClean="0"/>
              <a:t>, en días de </a:t>
            </a:r>
            <a:r>
              <a:rPr lang="es-CO" sz="3400" dirty="0" err="1" smtClean="0"/>
              <a:t>Uzías</a:t>
            </a:r>
            <a:r>
              <a:rPr lang="es-CO" sz="3400" dirty="0" smtClean="0"/>
              <a:t>, </a:t>
            </a:r>
            <a:r>
              <a:rPr lang="es-CO" sz="3400" dirty="0" err="1" smtClean="0"/>
              <a:t>Jotam,Acaz</a:t>
            </a:r>
            <a:r>
              <a:rPr lang="es-CO" sz="3400" dirty="0" smtClean="0"/>
              <a:t> y Ezequías, reyes de Judá, y en días de </a:t>
            </a:r>
            <a:r>
              <a:rPr lang="es-CO" sz="3400" dirty="0" err="1" smtClean="0"/>
              <a:t>Jeroboam</a:t>
            </a:r>
            <a:r>
              <a:rPr lang="es-CO" sz="3400" dirty="0" smtClean="0"/>
              <a:t> hijo de </a:t>
            </a:r>
            <a:r>
              <a:rPr lang="es-CO" sz="3400" dirty="0" err="1" smtClean="0"/>
              <a:t>Joás</a:t>
            </a:r>
            <a:r>
              <a:rPr lang="es-CO" sz="3400" dirty="0" smtClean="0"/>
              <a:t>, rey de Israel.</a:t>
            </a:r>
          </a:p>
          <a:p>
            <a:pPr marL="0" indent="0">
              <a:buNone/>
            </a:pPr>
            <a:r>
              <a:rPr lang="es-CO" sz="3400" b="1" baseline="30000" dirty="0" smtClean="0"/>
              <a:t>2 </a:t>
            </a:r>
            <a:r>
              <a:rPr lang="es-CO" sz="3400" dirty="0" smtClean="0"/>
              <a:t>El principio de la palabra de Jehová por medio de Oseas. Dijo Jehová a Oseas: Ve, tómate una mujer fornicaria, e hijos de fornicación; porque la tierra fornica apartándose de Jehová.</a:t>
            </a:r>
          </a:p>
          <a:p>
            <a:pPr marL="0" indent="0">
              <a:buNone/>
            </a:pPr>
            <a:r>
              <a:rPr lang="es-CO" sz="3400" b="1" baseline="30000" dirty="0" smtClean="0"/>
              <a:t>3 </a:t>
            </a:r>
            <a:r>
              <a:rPr lang="es-CO" sz="3400" dirty="0" smtClean="0"/>
              <a:t>Fue, pues, y tomó a Gomer hija de </a:t>
            </a:r>
            <a:r>
              <a:rPr lang="es-CO" sz="3400" dirty="0" err="1" smtClean="0"/>
              <a:t>Diblaim</a:t>
            </a:r>
            <a:r>
              <a:rPr lang="es-CO" sz="3400" dirty="0" smtClean="0"/>
              <a:t>, la cual concibió y le dio a luz un hijo.</a:t>
            </a:r>
          </a:p>
          <a:p>
            <a:pPr marL="0" indent="0">
              <a:buNone/>
            </a:pPr>
            <a:r>
              <a:rPr lang="es-CO" sz="3400" b="1" baseline="30000" dirty="0" smtClean="0"/>
              <a:t>4 </a:t>
            </a:r>
            <a:r>
              <a:rPr lang="es-CO" sz="3400" dirty="0" smtClean="0"/>
              <a:t>Y le dijo Jehová: Ponle por nombre </a:t>
            </a:r>
            <a:r>
              <a:rPr lang="es-CO" sz="3400" dirty="0" err="1" smtClean="0"/>
              <a:t>Jezreel</a:t>
            </a:r>
            <a:r>
              <a:rPr lang="es-CO" sz="3400" dirty="0" smtClean="0"/>
              <a:t>; porque de aquí a poco yo castigaré a la casa de </a:t>
            </a:r>
            <a:r>
              <a:rPr lang="es-CO" sz="3400" dirty="0" err="1" smtClean="0"/>
              <a:t>Jehú</a:t>
            </a:r>
            <a:r>
              <a:rPr lang="es-CO" sz="3400" dirty="0" smtClean="0"/>
              <a:t> por causa de la sangre de </a:t>
            </a:r>
            <a:r>
              <a:rPr lang="es-CO" sz="3400" dirty="0" err="1" smtClean="0"/>
              <a:t>Jezreel</a:t>
            </a:r>
            <a:r>
              <a:rPr lang="es-CO" sz="3400" dirty="0" smtClean="0"/>
              <a:t>, y haré cesar el reino de la casa de Israel.</a:t>
            </a:r>
          </a:p>
          <a:p>
            <a:pPr marL="0" indent="0">
              <a:buNone/>
            </a:pPr>
            <a:r>
              <a:rPr lang="es-CO" sz="3400" b="1" baseline="30000" dirty="0" smtClean="0"/>
              <a:t>5 </a:t>
            </a:r>
            <a:r>
              <a:rPr lang="es-CO" sz="3400" dirty="0" smtClean="0"/>
              <a:t>Y en aquel día quebraré yo el arco de Israel en el valle de </a:t>
            </a:r>
            <a:r>
              <a:rPr lang="es-CO" sz="3400" dirty="0" err="1" smtClean="0"/>
              <a:t>Jezreel</a:t>
            </a:r>
            <a:r>
              <a:rPr lang="es-CO" sz="3400" dirty="0" smtClean="0"/>
              <a:t>.</a:t>
            </a:r>
          </a:p>
          <a:p>
            <a:pPr marL="0" indent="0">
              <a:buNone/>
            </a:pPr>
            <a:r>
              <a:rPr lang="es-CO" sz="3400" b="1" baseline="30000" dirty="0" smtClean="0"/>
              <a:t>6 </a:t>
            </a:r>
            <a:r>
              <a:rPr lang="es-CO" sz="3400" dirty="0" smtClean="0"/>
              <a:t>Concibió ella otra vez, y dio a luz una hija. Y le dijo Dios: Ponle por nombre Lo-</a:t>
            </a:r>
            <a:r>
              <a:rPr lang="es-CO" sz="3400" dirty="0" err="1" smtClean="0"/>
              <a:t>ruhama</a:t>
            </a:r>
            <a:r>
              <a:rPr lang="es-CO" sz="3400" dirty="0" smtClean="0"/>
              <a:t>,</a:t>
            </a:r>
            <a:r>
              <a:rPr lang="es-CO" sz="3400" baseline="30000" dirty="0" smtClean="0"/>
              <a:t>[</a:t>
            </a:r>
            <a:r>
              <a:rPr lang="es-CO" sz="3400" baseline="30000" dirty="0" smtClean="0">
                <a:hlinkClick r:id="rId2" tooltip="See footnote a"/>
              </a:rPr>
              <a:t>a</a:t>
            </a:r>
            <a:r>
              <a:rPr lang="es-CO" sz="3400" baseline="30000" dirty="0" smtClean="0"/>
              <a:t>]</a:t>
            </a:r>
            <a:r>
              <a:rPr lang="es-CO" sz="3400" dirty="0" smtClean="0"/>
              <a:t> porque no me compadeceré más de la casa de Israel, sino que los quitaré del todo.</a:t>
            </a:r>
          </a:p>
          <a:p>
            <a:pPr marL="0" indent="0">
              <a:buNone/>
            </a:pPr>
            <a:r>
              <a:rPr lang="es-CO" sz="3400" b="1" baseline="30000" dirty="0" smtClean="0"/>
              <a:t>7 </a:t>
            </a:r>
            <a:r>
              <a:rPr lang="es-CO" sz="3400" dirty="0" smtClean="0"/>
              <a:t>Mas de la casa de Judá tendré misericordia, y los salvaré por Jehová su Dios; y no los salvaré con arco, ni con espada, ni con batalla, ni con caballos ni jinetes.</a:t>
            </a:r>
          </a:p>
          <a:p>
            <a:pPr marL="0" indent="0">
              <a:buNone/>
            </a:pPr>
            <a:r>
              <a:rPr lang="es-CO" sz="3400" b="1" baseline="30000" dirty="0" smtClean="0"/>
              <a:t>8 </a:t>
            </a:r>
            <a:r>
              <a:rPr lang="es-CO" sz="3400" dirty="0" smtClean="0"/>
              <a:t>Después de haber destetado a Lo-</a:t>
            </a:r>
            <a:r>
              <a:rPr lang="es-CO" sz="3400" dirty="0" err="1" smtClean="0"/>
              <a:t>ruhama</a:t>
            </a:r>
            <a:r>
              <a:rPr lang="es-CO" sz="3400" dirty="0" smtClean="0"/>
              <a:t>, concibió y dio a luz un hijo.</a:t>
            </a:r>
          </a:p>
          <a:p>
            <a:pPr marL="0" indent="0">
              <a:buNone/>
            </a:pPr>
            <a:r>
              <a:rPr lang="es-CO" sz="3400" b="1" baseline="30000" dirty="0" smtClean="0"/>
              <a:t>9 </a:t>
            </a:r>
            <a:r>
              <a:rPr lang="es-CO" sz="3400" dirty="0" smtClean="0"/>
              <a:t>Y dijo Dios: Ponle por nombre Lo-</a:t>
            </a:r>
            <a:r>
              <a:rPr lang="es-CO" sz="3400" dirty="0" err="1" smtClean="0"/>
              <a:t>ammi</a:t>
            </a:r>
            <a:r>
              <a:rPr lang="es-CO" sz="3400" dirty="0" smtClean="0"/>
              <a:t>,</a:t>
            </a:r>
            <a:r>
              <a:rPr lang="es-CO" sz="3400" baseline="30000" dirty="0" smtClean="0"/>
              <a:t>[</a:t>
            </a:r>
            <a:r>
              <a:rPr lang="es-CO" sz="3400" baseline="30000" dirty="0" smtClean="0">
                <a:hlinkClick r:id="rId3" tooltip="See footnote b"/>
              </a:rPr>
              <a:t>b</a:t>
            </a:r>
            <a:r>
              <a:rPr lang="es-CO" sz="3400" baseline="30000" dirty="0" smtClean="0"/>
              <a:t>]</a:t>
            </a:r>
            <a:r>
              <a:rPr lang="es-CO" sz="3400" dirty="0" smtClean="0"/>
              <a:t> porque vosotros no sois mi pueblo, ni yo seré vuestro Dios.</a:t>
            </a:r>
          </a:p>
          <a:p>
            <a:pPr marL="0" indent="0">
              <a:buNone/>
            </a:pPr>
            <a:r>
              <a:rPr lang="es-CO" sz="3400" b="1" baseline="30000" dirty="0" smtClean="0"/>
              <a:t>10 </a:t>
            </a:r>
            <a:r>
              <a:rPr lang="es-CO" sz="3400" dirty="0" smtClean="0"/>
              <a:t>Con todo, será el número de los hijos de Israel como la arena del mar, que no se puede medir ni contar. Y en el lugar en donde les fue dicho: Vosotros no sois pueblo mío, les será dicho: Sois hijos del Dios viviente.</a:t>
            </a:r>
          </a:p>
          <a:p>
            <a:pPr marL="0" indent="0">
              <a:buNone/>
            </a:pPr>
            <a:r>
              <a:rPr lang="es-CO" sz="3400" b="1" baseline="30000" dirty="0" smtClean="0"/>
              <a:t>11 </a:t>
            </a:r>
            <a:r>
              <a:rPr lang="es-CO" sz="3400" dirty="0" smtClean="0"/>
              <a:t>Y se congregarán los hijos de Judá y de Israel, y nombrarán un solo jefe, y subirán de la tierra; porque el día de </a:t>
            </a:r>
            <a:r>
              <a:rPr lang="es-CO" sz="3400" dirty="0" err="1" smtClean="0"/>
              <a:t>Jezreel</a:t>
            </a:r>
            <a:r>
              <a:rPr lang="es-CO" sz="3400" dirty="0" smtClean="0"/>
              <a:t> será grande.</a:t>
            </a:r>
          </a:p>
          <a:p>
            <a:endParaRPr lang="es-CO" dirty="0"/>
          </a:p>
          <a:p>
            <a:pPr marL="0" indent="0">
              <a:buNone/>
            </a:pPr>
            <a:r>
              <a:rPr lang="es-CO" sz="2700" dirty="0" smtClean="0">
                <a:hlinkClick r:id="rId4" tooltip="Go to Oseas 1:6"/>
              </a:rPr>
              <a:t>Oseas </a:t>
            </a:r>
            <a:r>
              <a:rPr lang="es-CO" sz="2700" dirty="0">
                <a:hlinkClick r:id="rId4" tooltip="Go to Oseas 1:6"/>
              </a:rPr>
              <a:t>1:6</a:t>
            </a:r>
            <a:r>
              <a:rPr lang="es-CO" sz="2700" dirty="0"/>
              <a:t> Esto es, </a:t>
            </a:r>
            <a:r>
              <a:rPr lang="es-CO" sz="2700" i="1" dirty="0"/>
              <a:t>No </a:t>
            </a:r>
            <a:r>
              <a:rPr lang="es-CO" sz="2700" i="1" dirty="0" err="1" smtClean="0"/>
              <a:t>compadecida.</a:t>
            </a:r>
            <a:r>
              <a:rPr lang="es-CO" sz="2700" dirty="0" err="1" smtClean="0">
                <a:hlinkClick r:id="rId5" tooltip="Go to Oseas 1:9"/>
              </a:rPr>
              <a:t>Oseas</a:t>
            </a:r>
            <a:r>
              <a:rPr lang="es-CO" sz="2700" dirty="0" smtClean="0">
                <a:hlinkClick r:id="rId5" tooltip="Go to Oseas 1:9"/>
              </a:rPr>
              <a:t> </a:t>
            </a:r>
            <a:r>
              <a:rPr lang="es-CO" sz="2700" dirty="0">
                <a:hlinkClick r:id="rId5" tooltip="Go to Oseas 1:9"/>
              </a:rPr>
              <a:t>1:9</a:t>
            </a:r>
            <a:r>
              <a:rPr lang="es-CO" sz="2700" dirty="0"/>
              <a:t> Esto es, </a:t>
            </a:r>
            <a:r>
              <a:rPr lang="es-CO" sz="2700" i="1" dirty="0"/>
              <a:t>No pueblo mío.</a:t>
            </a:r>
            <a:endParaRPr lang="es-CO" sz="2700" dirty="0"/>
          </a:p>
          <a:p>
            <a:endParaRPr lang="es-CO" dirty="0"/>
          </a:p>
        </p:txBody>
      </p:sp>
    </p:spTree>
    <p:extLst>
      <p:ext uri="{BB962C8B-B14F-4D97-AF65-F5344CB8AC3E}">
        <p14:creationId xmlns:p14="http://schemas.microsoft.com/office/powerpoint/2010/main" val="183925681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Título"/>
          <p:cNvSpPr>
            <a:spLocks noGrp="1"/>
          </p:cNvSpPr>
          <p:nvPr>
            <p:ph type="title"/>
          </p:nvPr>
        </p:nvSpPr>
        <p:spPr/>
        <p:txBody>
          <a:bodyPr>
            <a:normAutofit fontScale="90000"/>
          </a:bodyPr>
          <a:lstStyle/>
          <a:p>
            <a:r>
              <a:rPr lang="es-CO" dirty="0" smtClean="0"/>
              <a:t>La esposa infiel de Oseas, y sus hijos</a:t>
            </a:r>
            <a:br>
              <a:rPr lang="es-CO" dirty="0" smtClean="0"/>
            </a:br>
            <a:endParaRPr lang="es-CO" dirty="0"/>
          </a:p>
        </p:txBody>
      </p:sp>
      <p:sp>
        <p:nvSpPr>
          <p:cNvPr id="6" name="5 Marcador de contenido"/>
          <p:cNvSpPr>
            <a:spLocks noGrp="1"/>
          </p:cNvSpPr>
          <p:nvPr>
            <p:ph sz="half" idx="1"/>
          </p:nvPr>
        </p:nvSpPr>
        <p:spPr>
          <a:xfrm>
            <a:off x="457200" y="1196752"/>
            <a:ext cx="4038600" cy="4929411"/>
          </a:xfrm>
        </p:spPr>
        <p:txBody>
          <a:bodyPr>
            <a:normAutofit fontScale="70000" lnSpcReduction="20000"/>
          </a:bodyPr>
          <a:lstStyle/>
          <a:p>
            <a:pPr marL="0" indent="0">
              <a:buNone/>
            </a:pPr>
            <a:r>
              <a:rPr lang="es-CO" sz="3400" b="1" dirty="0" smtClean="0"/>
              <a:t>1 </a:t>
            </a:r>
            <a:r>
              <a:rPr lang="es-CO" sz="3400" dirty="0" smtClean="0"/>
              <a:t> Palabra de Jehová que vino a Oseas hijo de </a:t>
            </a:r>
            <a:r>
              <a:rPr lang="es-CO" sz="3400" dirty="0" err="1" smtClean="0"/>
              <a:t>Beeri</a:t>
            </a:r>
            <a:r>
              <a:rPr lang="es-CO" sz="3400" dirty="0" smtClean="0"/>
              <a:t>, en días de </a:t>
            </a:r>
            <a:r>
              <a:rPr lang="es-CO" sz="3400" dirty="0" err="1" smtClean="0"/>
              <a:t>Uzías</a:t>
            </a:r>
            <a:r>
              <a:rPr lang="es-CO" sz="3400" dirty="0" smtClean="0"/>
              <a:t>, </a:t>
            </a:r>
            <a:r>
              <a:rPr lang="es-CO" sz="3400" dirty="0" err="1" smtClean="0"/>
              <a:t>Jotam</a:t>
            </a:r>
            <a:r>
              <a:rPr lang="es-CO" sz="3400" dirty="0" smtClean="0"/>
              <a:t>, </a:t>
            </a:r>
            <a:r>
              <a:rPr lang="es-CO" sz="3400" dirty="0" err="1" smtClean="0"/>
              <a:t>Acaz</a:t>
            </a:r>
            <a:r>
              <a:rPr lang="es-CO" sz="3400" dirty="0" smtClean="0"/>
              <a:t> y Ezequías, reyes de Judá, y en días de </a:t>
            </a:r>
            <a:r>
              <a:rPr lang="es-CO" sz="3400" dirty="0" err="1" smtClean="0"/>
              <a:t>Jeroboam</a:t>
            </a:r>
            <a:r>
              <a:rPr lang="es-CO" sz="3400" dirty="0" smtClean="0"/>
              <a:t> hijo de </a:t>
            </a:r>
            <a:r>
              <a:rPr lang="es-CO" sz="3400" dirty="0" err="1" smtClean="0"/>
              <a:t>Joás</a:t>
            </a:r>
            <a:r>
              <a:rPr lang="es-CO" sz="3400" dirty="0" smtClean="0"/>
              <a:t>, rey de Israel.</a:t>
            </a:r>
          </a:p>
          <a:p>
            <a:pPr marL="0" indent="0">
              <a:buNone/>
            </a:pPr>
            <a:r>
              <a:rPr lang="es-CO" sz="3400" b="1" baseline="30000" dirty="0" smtClean="0"/>
              <a:t>2 </a:t>
            </a:r>
            <a:r>
              <a:rPr lang="es-CO" sz="3400" dirty="0" smtClean="0"/>
              <a:t>El principio de la palabra de Jehová por medio de Oseas. Dijo Jehová a Oseas: Ve, tómate una mujer fornicaria, e hijos de fornicación; porque la tierra fornica apartándose de Jehová.</a:t>
            </a:r>
          </a:p>
          <a:p>
            <a:pPr marL="0" indent="0">
              <a:buNone/>
            </a:pPr>
            <a:r>
              <a:rPr lang="es-CO" sz="3400" b="1" baseline="30000" dirty="0" smtClean="0"/>
              <a:t>3 </a:t>
            </a:r>
            <a:r>
              <a:rPr lang="es-CO" sz="3400" dirty="0" smtClean="0"/>
              <a:t>Fue, pues, y tomó a Gomer hija de </a:t>
            </a:r>
            <a:r>
              <a:rPr lang="es-CO" sz="3400" dirty="0" err="1" smtClean="0"/>
              <a:t>Diblaim</a:t>
            </a:r>
            <a:r>
              <a:rPr lang="es-CO" sz="3400" dirty="0" smtClean="0"/>
              <a:t>, la cual concibió y le dio a luz un hijo.</a:t>
            </a:r>
          </a:p>
          <a:p>
            <a:pPr algn="just"/>
            <a:endParaRPr lang="es-CO" dirty="0"/>
          </a:p>
        </p:txBody>
      </p:sp>
      <p:pic>
        <p:nvPicPr>
          <p:cNvPr id="7170" name="Picture 2" descr="https://i.ytimg.com/vi/JRSLonPQH7k/maxresdefault.jpg"/>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4648200" y="1340768"/>
            <a:ext cx="4038600" cy="45365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8825350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https://upload.wikimedia.org/wikipedia/commons/thumb/c/cc/Kingdoms_of_Israel_and_Judah_map_830-es.svg/300px-Kingdoms_of_Israel_and_Judah_map_830-es.svg.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23728" y="836712"/>
            <a:ext cx="4824536" cy="52565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830872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http://www.yo-soy.com.ar/images/Recursos-Cristianos/Mapas/Los%20Reinos%20de%20Israel%20y%20Jud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91679" y="404664"/>
            <a:ext cx="5918689" cy="60486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2610958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http://gap.indwes.edu/pluginfile.php/1412/mod_page/content/1/reyesb.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59632" y="692696"/>
            <a:ext cx="6912768" cy="56197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36243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Monografias.com"/>
          <p:cNvPicPr>
            <a:picLocks noGrp="1" noChangeAspect="1" noChangeArrowheads="1"/>
          </p:cNvPicPr>
          <p:nvPr>
            <p:ph idx="4294967295"/>
          </p:nvPr>
        </p:nvPicPr>
        <p:blipFill>
          <a:blip r:embed="rId2">
            <a:extLst>
              <a:ext uri="{28A0092B-C50C-407E-A947-70E740481C1C}">
                <a14:useLocalDpi xmlns:a14="http://schemas.microsoft.com/office/drawing/2010/main" val="0"/>
              </a:ext>
            </a:extLst>
          </a:blip>
          <a:srcRect/>
          <a:stretch>
            <a:fillRect/>
          </a:stretch>
        </p:blipFill>
        <p:spPr bwMode="auto">
          <a:xfrm>
            <a:off x="1331640" y="332656"/>
            <a:ext cx="6480720" cy="61528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120610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Título"/>
          <p:cNvSpPr>
            <a:spLocks noGrp="1"/>
          </p:cNvSpPr>
          <p:nvPr>
            <p:ph type="title"/>
          </p:nvPr>
        </p:nvSpPr>
        <p:spPr/>
        <p:txBody>
          <a:bodyPr>
            <a:normAutofit fontScale="90000"/>
          </a:bodyPr>
          <a:lstStyle/>
          <a:p>
            <a:r>
              <a:rPr lang="es-CO" dirty="0" smtClean="0"/>
              <a:t>La esposa infiel de Oseas, y sus hijos</a:t>
            </a:r>
            <a:br>
              <a:rPr lang="es-CO" dirty="0" smtClean="0"/>
            </a:br>
            <a:endParaRPr lang="es-CO" dirty="0"/>
          </a:p>
        </p:txBody>
      </p:sp>
      <p:sp>
        <p:nvSpPr>
          <p:cNvPr id="6" name="5 Marcador de contenido"/>
          <p:cNvSpPr>
            <a:spLocks noGrp="1"/>
          </p:cNvSpPr>
          <p:nvPr>
            <p:ph sz="half" idx="1"/>
          </p:nvPr>
        </p:nvSpPr>
        <p:spPr>
          <a:xfrm>
            <a:off x="457200" y="1196752"/>
            <a:ext cx="4038600" cy="4929411"/>
          </a:xfrm>
        </p:spPr>
        <p:txBody>
          <a:bodyPr>
            <a:normAutofit fontScale="70000" lnSpcReduction="20000"/>
          </a:bodyPr>
          <a:lstStyle/>
          <a:p>
            <a:pPr marL="0" indent="0">
              <a:buNone/>
            </a:pPr>
            <a:r>
              <a:rPr lang="es-CO" sz="3400" b="1" dirty="0" smtClean="0"/>
              <a:t>1 </a:t>
            </a:r>
            <a:r>
              <a:rPr lang="es-CO" sz="3400" dirty="0" smtClean="0"/>
              <a:t> Palabra de Jehová que vino a Oseas hijo de </a:t>
            </a:r>
            <a:r>
              <a:rPr lang="es-CO" sz="3400" dirty="0" err="1" smtClean="0"/>
              <a:t>Beeri</a:t>
            </a:r>
            <a:r>
              <a:rPr lang="es-CO" sz="3400" dirty="0" smtClean="0"/>
              <a:t>, en días de </a:t>
            </a:r>
            <a:r>
              <a:rPr lang="es-CO" sz="3400" b="1" dirty="0" err="1" smtClean="0"/>
              <a:t>Uzías</a:t>
            </a:r>
            <a:r>
              <a:rPr lang="es-CO" sz="3400" b="1" dirty="0" smtClean="0"/>
              <a:t>, </a:t>
            </a:r>
            <a:r>
              <a:rPr lang="es-CO" sz="3400" b="1" dirty="0" err="1" smtClean="0"/>
              <a:t>Jotam</a:t>
            </a:r>
            <a:r>
              <a:rPr lang="es-CO" sz="3400" b="1" dirty="0" smtClean="0"/>
              <a:t>, </a:t>
            </a:r>
            <a:r>
              <a:rPr lang="es-CO" sz="3400" b="1" dirty="0" err="1" smtClean="0"/>
              <a:t>Acaz</a:t>
            </a:r>
            <a:r>
              <a:rPr lang="es-CO" sz="3400" dirty="0" smtClean="0"/>
              <a:t> y </a:t>
            </a:r>
            <a:r>
              <a:rPr lang="es-CO" sz="3400" b="1" dirty="0" smtClean="0"/>
              <a:t>Ezequías,</a:t>
            </a:r>
            <a:r>
              <a:rPr lang="es-CO" sz="3400" dirty="0" smtClean="0"/>
              <a:t> reyes de Judá, y en días de </a:t>
            </a:r>
            <a:r>
              <a:rPr lang="es-CO" sz="3400" b="1" dirty="0" err="1" smtClean="0"/>
              <a:t>Jeroboam</a:t>
            </a:r>
            <a:r>
              <a:rPr lang="es-CO" sz="3400" dirty="0" smtClean="0"/>
              <a:t> hijo de </a:t>
            </a:r>
            <a:r>
              <a:rPr lang="es-CO" sz="3400" dirty="0" err="1" smtClean="0"/>
              <a:t>Joás</a:t>
            </a:r>
            <a:r>
              <a:rPr lang="es-CO" sz="3400" dirty="0" smtClean="0"/>
              <a:t>, rey de Israel.</a:t>
            </a:r>
          </a:p>
          <a:p>
            <a:pPr marL="0" indent="0">
              <a:buNone/>
            </a:pPr>
            <a:r>
              <a:rPr lang="es-CO" sz="3400" b="1" baseline="30000" dirty="0" smtClean="0"/>
              <a:t>2 </a:t>
            </a:r>
            <a:r>
              <a:rPr lang="es-CO" sz="3400" dirty="0" smtClean="0"/>
              <a:t>El principio de la palabra de Jehová por medio de Oseas. Dijo Jehová a Oseas: Ve, tómate una mujer fornicaria, e hijos de fornicación; porque la tierra fornica apartándose de Jehová.</a:t>
            </a:r>
          </a:p>
          <a:p>
            <a:pPr marL="0" indent="0">
              <a:buNone/>
            </a:pPr>
            <a:r>
              <a:rPr lang="es-CO" sz="3400" b="1" baseline="30000" dirty="0" smtClean="0"/>
              <a:t>3 </a:t>
            </a:r>
            <a:r>
              <a:rPr lang="es-CO" sz="3400" dirty="0" smtClean="0"/>
              <a:t>Fue, pues, y tomó a Gomer hija de </a:t>
            </a:r>
            <a:r>
              <a:rPr lang="es-CO" sz="3400" dirty="0" err="1" smtClean="0"/>
              <a:t>Diblaim</a:t>
            </a:r>
            <a:r>
              <a:rPr lang="es-CO" sz="3400" dirty="0" smtClean="0"/>
              <a:t>, la cual concibió y le dio a luz un hijo.</a:t>
            </a:r>
          </a:p>
          <a:p>
            <a:pPr algn="just"/>
            <a:endParaRPr lang="es-CO" dirty="0"/>
          </a:p>
        </p:txBody>
      </p:sp>
      <p:pic>
        <p:nvPicPr>
          <p:cNvPr id="7170" name="Picture 2" descr="https://i.ytimg.com/vi/JRSLonPQH7k/maxresdefault.jpg"/>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4648200" y="1340768"/>
            <a:ext cx="4038600" cy="45365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7129969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Título"/>
          <p:cNvSpPr>
            <a:spLocks noGrp="1"/>
          </p:cNvSpPr>
          <p:nvPr>
            <p:ph type="title"/>
          </p:nvPr>
        </p:nvSpPr>
        <p:spPr>
          <a:xfrm>
            <a:off x="457200" y="274638"/>
            <a:ext cx="8229600" cy="1354162"/>
          </a:xfrm>
        </p:spPr>
        <p:txBody>
          <a:bodyPr>
            <a:normAutofit fontScale="90000"/>
          </a:bodyPr>
          <a:lstStyle/>
          <a:p>
            <a:r>
              <a:rPr lang="es-CO" dirty="0" smtClean="0"/>
              <a:t/>
            </a:r>
            <a:br>
              <a:rPr lang="es-CO" dirty="0" smtClean="0"/>
            </a:br>
            <a:r>
              <a:rPr lang="es-CO" dirty="0" smtClean="0"/>
              <a:t>Palabra de Jehová que vino a Oseas hijo de </a:t>
            </a:r>
            <a:r>
              <a:rPr lang="es-CO" dirty="0" err="1" smtClean="0"/>
              <a:t>Beeri</a:t>
            </a:r>
            <a:r>
              <a:rPr lang="es-CO" dirty="0" smtClean="0"/>
              <a:t>, en días de:</a:t>
            </a:r>
            <a:br>
              <a:rPr lang="es-CO" dirty="0" smtClean="0"/>
            </a:br>
            <a:endParaRPr lang="es-CO" dirty="0"/>
          </a:p>
        </p:txBody>
      </p:sp>
      <p:sp>
        <p:nvSpPr>
          <p:cNvPr id="6" name="5 Marcador de contenido"/>
          <p:cNvSpPr>
            <a:spLocks noGrp="1"/>
          </p:cNvSpPr>
          <p:nvPr>
            <p:ph sz="half" idx="1"/>
          </p:nvPr>
        </p:nvSpPr>
        <p:spPr>
          <a:xfrm>
            <a:off x="457200" y="1556792"/>
            <a:ext cx="4038600" cy="5040560"/>
          </a:xfrm>
        </p:spPr>
        <p:txBody>
          <a:bodyPr>
            <a:normAutofit lnSpcReduction="10000"/>
          </a:bodyPr>
          <a:lstStyle/>
          <a:p>
            <a:pPr marL="0" indent="0">
              <a:buNone/>
            </a:pPr>
            <a:r>
              <a:rPr lang="es-CO" sz="3400" b="1" dirty="0" err="1" smtClean="0"/>
              <a:t>Uzías</a:t>
            </a:r>
            <a:r>
              <a:rPr lang="es-CO" sz="3400" b="1" dirty="0" smtClean="0"/>
              <a:t>,</a:t>
            </a:r>
          </a:p>
          <a:p>
            <a:pPr marL="0" indent="0">
              <a:buNone/>
            </a:pPr>
            <a:r>
              <a:rPr lang="es-CO" sz="3400" b="1" dirty="0" err="1" smtClean="0"/>
              <a:t>Jotam</a:t>
            </a:r>
            <a:r>
              <a:rPr lang="es-CO" sz="3400" b="1" dirty="0" smtClean="0"/>
              <a:t>, </a:t>
            </a:r>
          </a:p>
          <a:p>
            <a:pPr marL="0" indent="0">
              <a:buNone/>
            </a:pPr>
            <a:r>
              <a:rPr lang="es-CO" sz="3400" b="1" dirty="0" err="1" smtClean="0"/>
              <a:t>Acaz</a:t>
            </a:r>
            <a:r>
              <a:rPr lang="es-CO" sz="3400" dirty="0" smtClean="0"/>
              <a:t> y </a:t>
            </a:r>
          </a:p>
          <a:p>
            <a:pPr marL="0" indent="0">
              <a:buNone/>
            </a:pPr>
            <a:r>
              <a:rPr lang="es-CO" sz="3400" b="1" dirty="0" smtClean="0"/>
              <a:t>Ezequías,</a:t>
            </a:r>
            <a:r>
              <a:rPr lang="es-CO" sz="3400" dirty="0" smtClean="0"/>
              <a:t> </a:t>
            </a:r>
          </a:p>
          <a:p>
            <a:pPr marL="0" indent="0">
              <a:buNone/>
            </a:pPr>
            <a:r>
              <a:rPr lang="es-CO" sz="3400" dirty="0" smtClean="0"/>
              <a:t>reyes de Judá, </a:t>
            </a:r>
          </a:p>
          <a:p>
            <a:pPr marL="0" indent="0">
              <a:buNone/>
            </a:pPr>
            <a:r>
              <a:rPr lang="es-CO" sz="3400" dirty="0" smtClean="0"/>
              <a:t>y en días de </a:t>
            </a:r>
            <a:r>
              <a:rPr lang="es-CO" sz="3400" b="1" dirty="0" err="1" smtClean="0"/>
              <a:t>Jeroboam</a:t>
            </a:r>
            <a:r>
              <a:rPr lang="es-CO" sz="3400" dirty="0" smtClean="0"/>
              <a:t> </a:t>
            </a:r>
          </a:p>
          <a:p>
            <a:pPr marL="0" indent="0">
              <a:buNone/>
            </a:pPr>
            <a:r>
              <a:rPr lang="es-CO" sz="3400" dirty="0" smtClean="0"/>
              <a:t>hijo de </a:t>
            </a:r>
            <a:r>
              <a:rPr lang="es-CO" sz="3400" dirty="0" err="1" smtClean="0"/>
              <a:t>Joás</a:t>
            </a:r>
            <a:r>
              <a:rPr lang="es-CO" sz="3400" dirty="0" smtClean="0"/>
              <a:t>, </a:t>
            </a:r>
          </a:p>
          <a:p>
            <a:pPr marL="0" indent="0">
              <a:buNone/>
            </a:pPr>
            <a:r>
              <a:rPr lang="es-CO" sz="3400" dirty="0" smtClean="0"/>
              <a:t>rey de Israel.</a:t>
            </a:r>
          </a:p>
          <a:p>
            <a:pPr algn="just"/>
            <a:endParaRPr lang="es-CO" dirty="0"/>
          </a:p>
        </p:txBody>
      </p:sp>
      <p:pic>
        <p:nvPicPr>
          <p:cNvPr id="7170" name="Picture 2" descr="https://i.ytimg.com/vi/JRSLonPQH7k/maxresdefault.jpg"/>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4648200" y="1844824"/>
            <a:ext cx="4038600" cy="40324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687266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Título"/>
          <p:cNvSpPr>
            <a:spLocks noGrp="1"/>
          </p:cNvSpPr>
          <p:nvPr>
            <p:ph type="title"/>
          </p:nvPr>
        </p:nvSpPr>
        <p:spPr>
          <a:xfrm>
            <a:off x="457200" y="274638"/>
            <a:ext cx="8229600" cy="778098"/>
          </a:xfrm>
        </p:spPr>
        <p:txBody>
          <a:bodyPr>
            <a:normAutofit fontScale="90000"/>
          </a:bodyPr>
          <a:lstStyle/>
          <a:p>
            <a:r>
              <a:rPr lang="es-CO" dirty="0" smtClean="0"/>
              <a:t/>
            </a:r>
            <a:br>
              <a:rPr lang="es-CO" dirty="0" smtClean="0"/>
            </a:br>
            <a:r>
              <a:rPr lang="es-CO" dirty="0" err="1" smtClean="0"/>
              <a:t>Uzias</a:t>
            </a:r>
            <a:r>
              <a:rPr lang="es-CO" dirty="0" smtClean="0"/>
              <a:t>      </a:t>
            </a:r>
            <a:r>
              <a:rPr lang="es-CO" dirty="0"/>
              <a:t>2 Crónicas 26  (2 R. 15.1-7)</a:t>
            </a:r>
            <a:br>
              <a:rPr lang="es-CO" dirty="0"/>
            </a:br>
            <a:endParaRPr lang="es-CO" dirty="0"/>
          </a:p>
        </p:txBody>
      </p:sp>
      <p:sp>
        <p:nvSpPr>
          <p:cNvPr id="6" name="5 Marcador de contenido"/>
          <p:cNvSpPr>
            <a:spLocks noGrp="1"/>
          </p:cNvSpPr>
          <p:nvPr>
            <p:ph idx="1"/>
          </p:nvPr>
        </p:nvSpPr>
        <p:spPr>
          <a:xfrm>
            <a:off x="457200" y="1124744"/>
            <a:ext cx="8229600" cy="5256584"/>
          </a:xfrm>
        </p:spPr>
        <p:txBody>
          <a:bodyPr>
            <a:normAutofit fontScale="85000" lnSpcReduction="10000"/>
          </a:bodyPr>
          <a:lstStyle/>
          <a:p>
            <a:r>
              <a:rPr lang="es-CO" b="1" dirty="0" smtClean="0"/>
              <a:t>26</a:t>
            </a:r>
            <a:r>
              <a:rPr lang="es-CO" b="1" dirty="0"/>
              <a:t> </a:t>
            </a:r>
            <a:r>
              <a:rPr lang="es-CO" dirty="0"/>
              <a:t> Entonces todo el pueblo de Judá tomó a </a:t>
            </a:r>
            <a:r>
              <a:rPr lang="es-CO" dirty="0" err="1"/>
              <a:t>Uzías</a:t>
            </a:r>
            <a:r>
              <a:rPr lang="es-CO" dirty="0"/>
              <a:t>, el cual tenía dieciséis años de edad, y lo pusieron por rey en lugar de </a:t>
            </a:r>
            <a:r>
              <a:rPr lang="es-CO" dirty="0" err="1"/>
              <a:t>Amasías</a:t>
            </a:r>
            <a:r>
              <a:rPr lang="es-CO" dirty="0"/>
              <a:t> su padre.</a:t>
            </a:r>
          </a:p>
          <a:p>
            <a:r>
              <a:rPr lang="es-CO" b="1" baseline="30000" dirty="0"/>
              <a:t>2 </a:t>
            </a:r>
            <a:r>
              <a:rPr lang="es-CO" dirty="0" err="1"/>
              <a:t>Uzías</a:t>
            </a:r>
            <a:r>
              <a:rPr lang="es-CO" dirty="0"/>
              <a:t> edificó a </a:t>
            </a:r>
            <a:r>
              <a:rPr lang="es-CO" dirty="0" err="1"/>
              <a:t>Elot</a:t>
            </a:r>
            <a:r>
              <a:rPr lang="es-CO" dirty="0"/>
              <a:t>, y la restituyó a Judá después que el rey </a:t>
            </a:r>
            <a:r>
              <a:rPr lang="es-CO" dirty="0" err="1"/>
              <a:t>Amasías</a:t>
            </a:r>
            <a:r>
              <a:rPr lang="es-CO" dirty="0"/>
              <a:t> durmió con sus padres.</a:t>
            </a:r>
          </a:p>
          <a:p>
            <a:r>
              <a:rPr lang="es-CO" b="1" baseline="30000" dirty="0"/>
              <a:t>3 </a:t>
            </a:r>
            <a:r>
              <a:rPr lang="es-CO" dirty="0"/>
              <a:t>De dieciséis años era </a:t>
            </a:r>
            <a:r>
              <a:rPr lang="es-CO" dirty="0" err="1"/>
              <a:t>Uzías</a:t>
            </a:r>
            <a:r>
              <a:rPr lang="es-CO" dirty="0"/>
              <a:t> cuando comenzó a reinar, y cincuenta y dos años reinó en Jerusalén. El nombre de su madre fue </a:t>
            </a:r>
            <a:r>
              <a:rPr lang="es-CO" dirty="0" err="1"/>
              <a:t>Jecolías</a:t>
            </a:r>
            <a:r>
              <a:rPr lang="es-CO" dirty="0"/>
              <a:t>, de Jerusalén.</a:t>
            </a:r>
          </a:p>
          <a:p>
            <a:r>
              <a:rPr lang="es-CO" b="1" baseline="30000" dirty="0"/>
              <a:t>4 </a:t>
            </a:r>
            <a:r>
              <a:rPr lang="es-CO" b="1" dirty="0"/>
              <a:t>E hizo lo recto ante los ojos de Jehová, conforme a todas las cosas que había hecho </a:t>
            </a:r>
            <a:r>
              <a:rPr lang="es-CO" b="1" dirty="0" err="1"/>
              <a:t>Amasías</a:t>
            </a:r>
            <a:r>
              <a:rPr lang="es-CO" b="1" dirty="0"/>
              <a:t> su padre.</a:t>
            </a:r>
          </a:p>
          <a:p>
            <a:r>
              <a:rPr lang="es-CO" b="1" baseline="30000" dirty="0"/>
              <a:t>5 </a:t>
            </a:r>
            <a:r>
              <a:rPr lang="es-CO" b="1" dirty="0"/>
              <a:t>Y persistió en buscar a Dios en los días de Zacarías, entendido en visiones de Dios; y en estos días en que buscó a Jehová, él le prosperó</a:t>
            </a:r>
            <a:r>
              <a:rPr lang="es-CO" b="1" dirty="0" smtClean="0"/>
              <a:t>.</a:t>
            </a:r>
            <a:endParaRPr lang="es-CO" b="1" dirty="0"/>
          </a:p>
        </p:txBody>
      </p:sp>
    </p:spTree>
    <p:extLst>
      <p:ext uri="{BB962C8B-B14F-4D97-AF65-F5344CB8AC3E}">
        <p14:creationId xmlns:p14="http://schemas.microsoft.com/office/powerpoint/2010/main" val="29831401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Título"/>
          <p:cNvSpPr>
            <a:spLocks noGrp="1"/>
          </p:cNvSpPr>
          <p:nvPr>
            <p:ph type="title"/>
          </p:nvPr>
        </p:nvSpPr>
        <p:spPr>
          <a:xfrm>
            <a:off x="457200" y="274638"/>
            <a:ext cx="8229600" cy="778098"/>
          </a:xfrm>
        </p:spPr>
        <p:txBody>
          <a:bodyPr>
            <a:normAutofit fontScale="90000"/>
          </a:bodyPr>
          <a:lstStyle/>
          <a:p>
            <a:r>
              <a:rPr lang="es-CO" dirty="0" err="1" smtClean="0"/>
              <a:t>Uzias</a:t>
            </a:r>
            <a:r>
              <a:rPr lang="es-CO" dirty="0" smtClean="0"/>
              <a:t>      </a:t>
            </a:r>
            <a:r>
              <a:rPr lang="es-CO" dirty="0"/>
              <a:t>2 Crónicas 26  (2 R. 15.1-7)</a:t>
            </a:r>
            <a:br>
              <a:rPr lang="es-CO" dirty="0"/>
            </a:br>
            <a:endParaRPr lang="es-CO" dirty="0"/>
          </a:p>
        </p:txBody>
      </p:sp>
      <p:sp>
        <p:nvSpPr>
          <p:cNvPr id="6" name="5 Marcador de contenido"/>
          <p:cNvSpPr>
            <a:spLocks noGrp="1"/>
          </p:cNvSpPr>
          <p:nvPr>
            <p:ph idx="1"/>
          </p:nvPr>
        </p:nvSpPr>
        <p:spPr>
          <a:xfrm>
            <a:off x="457200" y="1124744"/>
            <a:ext cx="8229600" cy="5256584"/>
          </a:xfrm>
        </p:spPr>
        <p:txBody>
          <a:bodyPr>
            <a:normAutofit fontScale="70000" lnSpcReduction="20000"/>
          </a:bodyPr>
          <a:lstStyle/>
          <a:p>
            <a:r>
              <a:rPr lang="es-CO" b="1" baseline="30000" dirty="0" smtClean="0"/>
              <a:t>6</a:t>
            </a:r>
            <a:r>
              <a:rPr lang="es-CO" b="1" u="sng" baseline="30000" dirty="0"/>
              <a:t> </a:t>
            </a:r>
            <a:r>
              <a:rPr lang="es-CO" u="sng" dirty="0"/>
              <a:t>Y salió y peleó </a:t>
            </a:r>
            <a:r>
              <a:rPr lang="es-CO" dirty="0"/>
              <a:t>contra los filisteos, </a:t>
            </a:r>
            <a:r>
              <a:rPr lang="es-CO" u="sng" dirty="0"/>
              <a:t>y rompió el muro </a:t>
            </a:r>
            <a:r>
              <a:rPr lang="es-CO" dirty="0"/>
              <a:t>de </a:t>
            </a:r>
            <a:r>
              <a:rPr lang="es-CO" dirty="0" err="1"/>
              <a:t>Gat</a:t>
            </a:r>
            <a:r>
              <a:rPr lang="es-CO" dirty="0"/>
              <a:t>, y el muro de </a:t>
            </a:r>
            <a:r>
              <a:rPr lang="es-CO" dirty="0" err="1"/>
              <a:t>Jabnia</a:t>
            </a:r>
            <a:r>
              <a:rPr lang="es-CO" dirty="0"/>
              <a:t>, y el muro de </a:t>
            </a:r>
            <a:r>
              <a:rPr lang="es-CO" dirty="0" err="1"/>
              <a:t>Asdod</a:t>
            </a:r>
            <a:r>
              <a:rPr lang="es-CO" dirty="0"/>
              <a:t>; y </a:t>
            </a:r>
            <a:r>
              <a:rPr lang="es-CO" u="sng" dirty="0"/>
              <a:t>edificó ciudades </a:t>
            </a:r>
            <a:r>
              <a:rPr lang="es-CO" dirty="0"/>
              <a:t>en </a:t>
            </a:r>
            <a:r>
              <a:rPr lang="es-CO" dirty="0" err="1"/>
              <a:t>Asdod</a:t>
            </a:r>
            <a:r>
              <a:rPr lang="es-CO" dirty="0"/>
              <a:t>, y en la tierra de los filisteos.</a:t>
            </a:r>
          </a:p>
          <a:p>
            <a:r>
              <a:rPr lang="es-CO" b="1" baseline="30000" dirty="0"/>
              <a:t>7</a:t>
            </a:r>
            <a:r>
              <a:rPr lang="es-CO" b="1" u="sng" baseline="30000" dirty="0"/>
              <a:t> </a:t>
            </a:r>
            <a:r>
              <a:rPr lang="es-CO" u="sng" dirty="0"/>
              <a:t>Dios le dio ayuda contra los filisteos, y contra los árabes </a:t>
            </a:r>
            <a:r>
              <a:rPr lang="es-CO" dirty="0"/>
              <a:t>que habitaban en </a:t>
            </a:r>
            <a:r>
              <a:rPr lang="es-CO" dirty="0" err="1"/>
              <a:t>Gur-baal</a:t>
            </a:r>
            <a:r>
              <a:rPr lang="es-CO" dirty="0"/>
              <a:t>, y contra los amonitas.</a:t>
            </a:r>
          </a:p>
          <a:p>
            <a:r>
              <a:rPr lang="es-CO" b="1" baseline="30000" dirty="0"/>
              <a:t>8</a:t>
            </a:r>
            <a:r>
              <a:rPr lang="es-CO" b="1" u="sng" baseline="30000" dirty="0"/>
              <a:t> </a:t>
            </a:r>
            <a:r>
              <a:rPr lang="es-CO" u="sng" dirty="0"/>
              <a:t>Y dieron los amonitas presentes </a:t>
            </a:r>
            <a:r>
              <a:rPr lang="es-CO" dirty="0"/>
              <a:t>a </a:t>
            </a:r>
            <a:r>
              <a:rPr lang="es-CO" dirty="0" err="1"/>
              <a:t>Uzías</a:t>
            </a:r>
            <a:r>
              <a:rPr lang="es-CO" dirty="0"/>
              <a:t>, y </a:t>
            </a:r>
            <a:r>
              <a:rPr lang="es-CO" u="sng" dirty="0"/>
              <a:t>se divulgó su fama</a:t>
            </a:r>
            <a:r>
              <a:rPr lang="es-CO" dirty="0"/>
              <a:t> hasta la frontera de Egipto; porque </a:t>
            </a:r>
            <a:r>
              <a:rPr lang="es-CO" u="sng" dirty="0"/>
              <a:t>se había hecho altamente poderoso.</a:t>
            </a:r>
          </a:p>
          <a:p>
            <a:r>
              <a:rPr lang="es-CO" b="1" u="sng" baseline="30000" dirty="0"/>
              <a:t>9 </a:t>
            </a:r>
            <a:r>
              <a:rPr lang="es-CO" u="sng" dirty="0"/>
              <a:t>Edificó </a:t>
            </a:r>
            <a:r>
              <a:rPr lang="es-CO" dirty="0"/>
              <a:t>también </a:t>
            </a:r>
            <a:r>
              <a:rPr lang="es-CO" dirty="0" err="1"/>
              <a:t>Uzías</a:t>
            </a:r>
            <a:r>
              <a:rPr lang="es-CO" dirty="0"/>
              <a:t> </a:t>
            </a:r>
            <a:r>
              <a:rPr lang="es-CO" u="sng" dirty="0"/>
              <a:t>torres</a:t>
            </a:r>
            <a:r>
              <a:rPr lang="es-CO" dirty="0"/>
              <a:t> en Jerusalén, junto a la puerta del ángulo, y junto a la puerta del valle, y junto a las esquinas; y </a:t>
            </a:r>
            <a:r>
              <a:rPr lang="es-CO" u="sng" dirty="0"/>
              <a:t>las fortificó.</a:t>
            </a:r>
          </a:p>
          <a:p>
            <a:r>
              <a:rPr lang="es-CO" b="1" baseline="30000" dirty="0"/>
              <a:t>10 </a:t>
            </a:r>
            <a:r>
              <a:rPr lang="es-CO" dirty="0"/>
              <a:t>Asimismo </a:t>
            </a:r>
            <a:r>
              <a:rPr lang="es-CO" u="sng" dirty="0"/>
              <a:t>edificó torres en el desierto</a:t>
            </a:r>
            <a:r>
              <a:rPr lang="es-CO" dirty="0"/>
              <a:t>, y </a:t>
            </a:r>
            <a:r>
              <a:rPr lang="es-CO" u="sng" dirty="0"/>
              <a:t>abrió muchas cisternas</a:t>
            </a:r>
            <a:r>
              <a:rPr lang="es-CO" dirty="0"/>
              <a:t>; porque </a:t>
            </a:r>
            <a:r>
              <a:rPr lang="es-CO" u="sng" dirty="0"/>
              <a:t>tuvo muchos ganados</a:t>
            </a:r>
            <a:r>
              <a:rPr lang="es-CO" dirty="0"/>
              <a:t>, así en la </a:t>
            </a:r>
            <a:r>
              <a:rPr lang="es-CO" dirty="0" err="1"/>
              <a:t>Sefela</a:t>
            </a:r>
            <a:r>
              <a:rPr lang="es-CO" dirty="0"/>
              <a:t> como en las vegas, y viñas y labranzas, así en los montes como en los llanos fértiles; porque </a:t>
            </a:r>
            <a:r>
              <a:rPr lang="es-CO" u="sng" dirty="0"/>
              <a:t>era amigo de la agricultura.</a:t>
            </a:r>
          </a:p>
          <a:p>
            <a:r>
              <a:rPr lang="es-CO" b="1" baseline="30000" dirty="0"/>
              <a:t>11 </a:t>
            </a:r>
            <a:r>
              <a:rPr lang="es-CO" dirty="0"/>
              <a:t>T</a:t>
            </a:r>
            <a:r>
              <a:rPr lang="es-CO" u="sng" dirty="0"/>
              <a:t>uvo</a:t>
            </a:r>
            <a:r>
              <a:rPr lang="es-CO" dirty="0"/>
              <a:t> también </a:t>
            </a:r>
            <a:r>
              <a:rPr lang="es-CO" dirty="0" err="1"/>
              <a:t>Uzías</a:t>
            </a:r>
            <a:r>
              <a:rPr lang="es-CO" dirty="0"/>
              <a:t> un </a:t>
            </a:r>
            <a:r>
              <a:rPr lang="es-CO" u="sng" dirty="0"/>
              <a:t>ejército de guerreros</a:t>
            </a:r>
            <a:r>
              <a:rPr lang="es-CO" dirty="0"/>
              <a:t>, los cuales salían a la guerra en divisiones, de acuerdo con la lista hecha por mano de </a:t>
            </a:r>
            <a:r>
              <a:rPr lang="es-CO" dirty="0" err="1"/>
              <a:t>Jeiel</a:t>
            </a:r>
            <a:r>
              <a:rPr lang="es-CO" dirty="0"/>
              <a:t> escriba, y de </a:t>
            </a:r>
            <a:r>
              <a:rPr lang="es-CO" dirty="0" err="1"/>
              <a:t>Maasías</a:t>
            </a:r>
            <a:r>
              <a:rPr lang="es-CO" dirty="0"/>
              <a:t> gobernador, y de </a:t>
            </a:r>
            <a:r>
              <a:rPr lang="es-CO" dirty="0" err="1"/>
              <a:t>Hananías</a:t>
            </a:r>
            <a:r>
              <a:rPr lang="es-CO" dirty="0"/>
              <a:t>, uno de los jefes del rey</a:t>
            </a:r>
            <a:r>
              <a:rPr lang="es-CO" dirty="0" smtClean="0"/>
              <a:t>.</a:t>
            </a:r>
            <a:endParaRPr lang="es-CO" dirty="0"/>
          </a:p>
        </p:txBody>
      </p:sp>
    </p:spTree>
    <p:extLst>
      <p:ext uri="{BB962C8B-B14F-4D97-AF65-F5344CB8AC3E}">
        <p14:creationId xmlns:p14="http://schemas.microsoft.com/office/powerpoint/2010/main" val="30068383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Título"/>
          <p:cNvSpPr>
            <a:spLocks noGrp="1"/>
          </p:cNvSpPr>
          <p:nvPr>
            <p:ph type="title"/>
          </p:nvPr>
        </p:nvSpPr>
        <p:spPr/>
        <p:txBody>
          <a:bodyPr>
            <a:normAutofit/>
          </a:bodyPr>
          <a:lstStyle/>
          <a:p>
            <a:r>
              <a:rPr lang="es-CO" dirty="0" err="1" smtClean="0"/>
              <a:t>Uzias</a:t>
            </a:r>
            <a:r>
              <a:rPr lang="es-CO" dirty="0"/>
              <a:t> 2 Crónicas 26  (2 R. 15.1-7)</a:t>
            </a:r>
          </a:p>
        </p:txBody>
      </p:sp>
      <p:sp>
        <p:nvSpPr>
          <p:cNvPr id="6" name="5 Marcador de contenido"/>
          <p:cNvSpPr>
            <a:spLocks noGrp="1"/>
          </p:cNvSpPr>
          <p:nvPr>
            <p:ph idx="1"/>
          </p:nvPr>
        </p:nvSpPr>
        <p:spPr>
          <a:xfrm>
            <a:off x="457200" y="1412776"/>
            <a:ext cx="8229600" cy="4968552"/>
          </a:xfrm>
        </p:spPr>
        <p:txBody>
          <a:bodyPr>
            <a:normAutofit fontScale="77500" lnSpcReduction="20000"/>
          </a:bodyPr>
          <a:lstStyle/>
          <a:p>
            <a:r>
              <a:rPr lang="es-CO" sz="3500" b="1" baseline="30000" dirty="0" smtClean="0"/>
              <a:t>12</a:t>
            </a:r>
            <a:r>
              <a:rPr lang="es-CO" sz="3500" b="1" baseline="30000" dirty="0"/>
              <a:t> </a:t>
            </a:r>
            <a:r>
              <a:rPr lang="es-CO" sz="3500" dirty="0"/>
              <a:t>Todo el número de los jefes de familia, valientes y esforzados, era dos mil seiscientos.</a:t>
            </a:r>
          </a:p>
          <a:p>
            <a:r>
              <a:rPr lang="es-CO" sz="3500" b="1" baseline="30000" dirty="0"/>
              <a:t>13 </a:t>
            </a:r>
            <a:r>
              <a:rPr lang="es-CO" sz="3500" dirty="0"/>
              <a:t>Y bajo la mano de éstos estaba el ejército de guerra, de trescientos siete mil quinientos guerreros </a:t>
            </a:r>
            <a:r>
              <a:rPr lang="es-CO" sz="3500" u="sng" dirty="0"/>
              <a:t>poderosos y fuertes, </a:t>
            </a:r>
            <a:r>
              <a:rPr lang="es-CO" sz="3500" dirty="0"/>
              <a:t>para ayudar al rey contra los enemigos.</a:t>
            </a:r>
          </a:p>
          <a:p>
            <a:r>
              <a:rPr lang="es-CO" sz="3500" b="1" baseline="30000" dirty="0"/>
              <a:t>14 </a:t>
            </a:r>
            <a:r>
              <a:rPr lang="es-CO" sz="3500" dirty="0"/>
              <a:t>Y </a:t>
            </a:r>
            <a:r>
              <a:rPr lang="es-CO" sz="3500" dirty="0" err="1"/>
              <a:t>Uzías</a:t>
            </a:r>
            <a:r>
              <a:rPr lang="es-CO" sz="3500" dirty="0"/>
              <a:t> preparó para todo el ejército </a:t>
            </a:r>
            <a:r>
              <a:rPr lang="es-CO" sz="3500" u="sng" dirty="0"/>
              <a:t>escudos, lanzas, yelmos, coseletes, arcos, y hondas para tirar piedras.</a:t>
            </a:r>
          </a:p>
          <a:p>
            <a:r>
              <a:rPr lang="es-CO" sz="3500" b="1" baseline="30000" dirty="0"/>
              <a:t>15 </a:t>
            </a:r>
            <a:r>
              <a:rPr lang="es-CO" sz="3500" dirty="0"/>
              <a:t>E hizo en Jerusalén </a:t>
            </a:r>
            <a:r>
              <a:rPr lang="es-CO" sz="3500" u="sng" dirty="0"/>
              <a:t>máquinas inventadas por ingenieros</a:t>
            </a:r>
            <a:r>
              <a:rPr lang="es-CO" sz="3500" dirty="0"/>
              <a:t>, para que estuviesen en las torres y en los baluartes, para arrojar saetas y grandes piedras. </a:t>
            </a:r>
            <a:r>
              <a:rPr lang="es-CO" sz="3500" b="1" dirty="0"/>
              <a:t>Y su fama se extendió lejos, porque fue ayudado maravillosamente, hasta hacerse poderoso</a:t>
            </a:r>
            <a:r>
              <a:rPr lang="es-CO" sz="3500" b="1" dirty="0" smtClean="0"/>
              <a:t>.</a:t>
            </a:r>
            <a:endParaRPr lang="es-CO" dirty="0"/>
          </a:p>
        </p:txBody>
      </p:sp>
    </p:spTree>
    <p:extLst>
      <p:ext uri="{BB962C8B-B14F-4D97-AF65-F5344CB8AC3E}">
        <p14:creationId xmlns:p14="http://schemas.microsoft.com/office/powerpoint/2010/main" val="158769290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Título"/>
          <p:cNvSpPr>
            <a:spLocks noGrp="1"/>
          </p:cNvSpPr>
          <p:nvPr>
            <p:ph type="title"/>
          </p:nvPr>
        </p:nvSpPr>
        <p:spPr/>
        <p:txBody>
          <a:bodyPr>
            <a:normAutofit/>
          </a:bodyPr>
          <a:lstStyle/>
          <a:p>
            <a:r>
              <a:rPr lang="es-CO" dirty="0" err="1" smtClean="0"/>
              <a:t>Uzias</a:t>
            </a:r>
            <a:r>
              <a:rPr lang="es-CO" dirty="0"/>
              <a:t>  2 Crónicas 26  (2 R. 15.1-7)</a:t>
            </a:r>
          </a:p>
        </p:txBody>
      </p:sp>
      <p:sp>
        <p:nvSpPr>
          <p:cNvPr id="6" name="5 Marcador de contenido"/>
          <p:cNvSpPr>
            <a:spLocks noGrp="1"/>
          </p:cNvSpPr>
          <p:nvPr>
            <p:ph idx="1"/>
          </p:nvPr>
        </p:nvSpPr>
        <p:spPr>
          <a:xfrm>
            <a:off x="457200" y="1124744"/>
            <a:ext cx="8229600" cy="5256584"/>
          </a:xfrm>
        </p:spPr>
        <p:txBody>
          <a:bodyPr>
            <a:normAutofit fontScale="85000" lnSpcReduction="10000"/>
          </a:bodyPr>
          <a:lstStyle/>
          <a:p>
            <a:r>
              <a:rPr lang="es-CO" sz="3500" b="1" baseline="30000" dirty="0" smtClean="0"/>
              <a:t>16</a:t>
            </a:r>
            <a:r>
              <a:rPr lang="es-CO" sz="3500" b="1" baseline="30000" dirty="0"/>
              <a:t> </a:t>
            </a:r>
            <a:r>
              <a:rPr lang="es-CO" sz="3500" b="1" dirty="0"/>
              <a:t>Mas cuando ya era fuerte, </a:t>
            </a:r>
            <a:r>
              <a:rPr lang="es-CO" sz="3500" b="1" u="sng" dirty="0"/>
              <a:t>su corazón se enalteció para su ruina</a:t>
            </a:r>
            <a:r>
              <a:rPr lang="es-CO" sz="3500" b="1" dirty="0"/>
              <a:t>; porque se rebeló contra Jehová su Dios, entrando en el templo de Jehová para quemar incienso en el altar del incienso.</a:t>
            </a:r>
          </a:p>
          <a:p>
            <a:r>
              <a:rPr lang="es-CO" sz="3500" b="1" baseline="30000" dirty="0"/>
              <a:t>17 </a:t>
            </a:r>
            <a:r>
              <a:rPr lang="es-CO" sz="3500" dirty="0"/>
              <a:t>Y entró tras él el sacerdote Azarías, y con él ochenta sacerdotes de Jehová, varones valientes.</a:t>
            </a:r>
          </a:p>
          <a:p>
            <a:r>
              <a:rPr lang="es-CO" sz="3500" b="1" baseline="30000" dirty="0"/>
              <a:t>18 </a:t>
            </a:r>
            <a:r>
              <a:rPr lang="es-CO" sz="3500" dirty="0"/>
              <a:t>Y se pusieron contra el rey </a:t>
            </a:r>
            <a:r>
              <a:rPr lang="es-CO" sz="3500" dirty="0" err="1"/>
              <a:t>Uzías</a:t>
            </a:r>
            <a:r>
              <a:rPr lang="es-CO" sz="3500" dirty="0"/>
              <a:t>, y le dijeron: </a:t>
            </a:r>
            <a:r>
              <a:rPr lang="es-CO" sz="3500" u="sng" dirty="0"/>
              <a:t>No te corresponde </a:t>
            </a:r>
            <a:r>
              <a:rPr lang="es-CO" sz="3500" dirty="0"/>
              <a:t>a ti, oh </a:t>
            </a:r>
            <a:r>
              <a:rPr lang="es-CO" sz="3500" dirty="0" err="1"/>
              <a:t>Uzías</a:t>
            </a:r>
            <a:r>
              <a:rPr lang="es-CO" sz="3500" dirty="0"/>
              <a:t>, el quemar incienso a Jehová, sino a los sacerdotes hijos de Aarón, que </a:t>
            </a:r>
            <a:r>
              <a:rPr lang="es-CO" sz="3500" u="sng" dirty="0"/>
              <a:t>son consagrados </a:t>
            </a:r>
            <a:r>
              <a:rPr lang="es-CO" sz="3500" dirty="0"/>
              <a:t>para quemarlo. </a:t>
            </a:r>
            <a:r>
              <a:rPr lang="es-CO" sz="3500" b="1" dirty="0"/>
              <a:t>Sal del santuario, porque has prevaricado, y no te será para gloria delante de Jehová Dios.</a:t>
            </a:r>
          </a:p>
          <a:p>
            <a:pPr algn="just"/>
            <a:endParaRPr lang="es-CO" dirty="0"/>
          </a:p>
        </p:txBody>
      </p:sp>
    </p:spTree>
    <p:extLst>
      <p:ext uri="{BB962C8B-B14F-4D97-AF65-F5344CB8AC3E}">
        <p14:creationId xmlns:p14="http://schemas.microsoft.com/office/powerpoint/2010/main" val="20784629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Título"/>
          <p:cNvSpPr>
            <a:spLocks noGrp="1"/>
          </p:cNvSpPr>
          <p:nvPr>
            <p:ph type="title"/>
          </p:nvPr>
        </p:nvSpPr>
        <p:spPr/>
        <p:txBody>
          <a:bodyPr>
            <a:normAutofit/>
          </a:bodyPr>
          <a:lstStyle/>
          <a:p>
            <a:r>
              <a:rPr lang="es-CO" dirty="0" err="1" smtClean="0"/>
              <a:t>Uzias</a:t>
            </a:r>
            <a:r>
              <a:rPr lang="es-CO" dirty="0"/>
              <a:t>  2 Crónicas 26  (2 R. 15.1-7)</a:t>
            </a:r>
          </a:p>
        </p:txBody>
      </p:sp>
      <p:sp>
        <p:nvSpPr>
          <p:cNvPr id="6" name="5 Marcador de contenido"/>
          <p:cNvSpPr>
            <a:spLocks noGrp="1"/>
          </p:cNvSpPr>
          <p:nvPr>
            <p:ph idx="1"/>
          </p:nvPr>
        </p:nvSpPr>
        <p:spPr>
          <a:xfrm>
            <a:off x="457200" y="1124744"/>
            <a:ext cx="8229600" cy="5256584"/>
          </a:xfrm>
        </p:spPr>
        <p:txBody>
          <a:bodyPr>
            <a:normAutofit fontScale="62500" lnSpcReduction="20000"/>
          </a:bodyPr>
          <a:lstStyle/>
          <a:p>
            <a:r>
              <a:rPr lang="es-CO" sz="3500" b="1" baseline="30000" dirty="0" smtClean="0"/>
              <a:t>19</a:t>
            </a:r>
            <a:r>
              <a:rPr lang="es-CO" sz="3500" b="1" baseline="30000" dirty="0"/>
              <a:t> </a:t>
            </a:r>
            <a:r>
              <a:rPr lang="es-CO" sz="3500" dirty="0"/>
              <a:t>Entonces </a:t>
            </a:r>
            <a:r>
              <a:rPr lang="es-CO" sz="3500" dirty="0" err="1"/>
              <a:t>Uzías</a:t>
            </a:r>
            <a:r>
              <a:rPr lang="es-CO" sz="3500" dirty="0"/>
              <a:t>, teniendo en la mano un incensario para ofrecer incienso, </a:t>
            </a:r>
            <a:r>
              <a:rPr lang="es-CO" sz="3500" u="sng" dirty="0"/>
              <a:t>se llenó de ira; y en su ira contra los sacerdotes,</a:t>
            </a:r>
            <a:r>
              <a:rPr lang="es-CO" sz="3500" dirty="0"/>
              <a:t> </a:t>
            </a:r>
            <a:r>
              <a:rPr lang="es-CO" sz="3500" b="1" dirty="0"/>
              <a:t>la lepra le brotó en la frente</a:t>
            </a:r>
            <a:r>
              <a:rPr lang="es-CO" sz="3500" dirty="0"/>
              <a:t>, delante de los sacerdotes en la casa de Jehová, junto al altar del incienso.</a:t>
            </a:r>
          </a:p>
          <a:p>
            <a:r>
              <a:rPr lang="es-CO" sz="3500" b="1" baseline="30000" dirty="0"/>
              <a:t>20 </a:t>
            </a:r>
            <a:r>
              <a:rPr lang="es-CO" sz="3500" dirty="0"/>
              <a:t>Y le miró el sumo sacerdote Azarías, y todos los sacerdotes, y he aquí la lepra estaba en su frente; y le hicieron salir apresuradamente de aquel lugar; </a:t>
            </a:r>
            <a:r>
              <a:rPr lang="es-CO" sz="3500" u="sng" dirty="0"/>
              <a:t>y él también se dio prisa a salir, porque Jehová lo había herido.</a:t>
            </a:r>
          </a:p>
          <a:p>
            <a:r>
              <a:rPr lang="es-CO" sz="3500" b="1" baseline="30000" dirty="0"/>
              <a:t>21 </a:t>
            </a:r>
            <a:r>
              <a:rPr lang="es-CO" sz="3500" u="sng" dirty="0"/>
              <a:t>Así el rey </a:t>
            </a:r>
            <a:r>
              <a:rPr lang="es-CO" sz="3500" u="sng" dirty="0" err="1"/>
              <a:t>Uzías</a:t>
            </a:r>
            <a:r>
              <a:rPr lang="es-CO" sz="3500" u="sng" dirty="0"/>
              <a:t> fue leproso hasta el día de su muerte, y habitó leproso en una casa apartada, por lo cual fue excluido de la casa de Jehová</a:t>
            </a:r>
            <a:r>
              <a:rPr lang="es-CO" sz="3500" dirty="0"/>
              <a:t>; y </a:t>
            </a:r>
            <a:r>
              <a:rPr lang="es-CO" sz="3500" dirty="0" err="1"/>
              <a:t>Jotam</a:t>
            </a:r>
            <a:r>
              <a:rPr lang="es-CO" sz="3500" dirty="0"/>
              <a:t> su hijo tuvo cargo de la casa real, gobernando al pueblo de la tierra.</a:t>
            </a:r>
          </a:p>
          <a:p>
            <a:r>
              <a:rPr lang="es-CO" sz="3500" b="1" baseline="30000" dirty="0"/>
              <a:t>22 </a:t>
            </a:r>
            <a:r>
              <a:rPr lang="es-CO" sz="3500" dirty="0"/>
              <a:t>Los demás hechos de </a:t>
            </a:r>
            <a:r>
              <a:rPr lang="es-CO" sz="3500" dirty="0" err="1"/>
              <a:t>Uzías</a:t>
            </a:r>
            <a:r>
              <a:rPr lang="es-CO" sz="3500" dirty="0"/>
              <a:t>, primeros y postreros, fueron escritos por el profeta Isaías, hijo de </a:t>
            </a:r>
            <a:r>
              <a:rPr lang="es-CO" sz="3500" dirty="0" err="1"/>
              <a:t>Amoz</a:t>
            </a:r>
            <a:r>
              <a:rPr lang="es-CO" sz="3500" dirty="0"/>
              <a:t>.</a:t>
            </a:r>
          </a:p>
          <a:p>
            <a:r>
              <a:rPr lang="es-CO" sz="3500" b="1" baseline="30000" dirty="0"/>
              <a:t>23 </a:t>
            </a:r>
            <a:r>
              <a:rPr lang="es-CO" sz="3500" dirty="0"/>
              <a:t>Y durmió </a:t>
            </a:r>
            <a:r>
              <a:rPr lang="es-CO" sz="3500" dirty="0" err="1"/>
              <a:t>Uzías</a:t>
            </a:r>
            <a:r>
              <a:rPr lang="es-CO" sz="3500" dirty="0"/>
              <a:t> con sus padres, y lo sepultaron con sus padres en el campo de los sepulcros reales; porque dijeron: Leproso es. Y reinó </a:t>
            </a:r>
            <a:r>
              <a:rPr lang="es-CO" sz="3500" dirty="0" err="1"/>
              <a:t>Jotam</a:t>
            </a:r>
            <a:r>
              <a:rPr lang="es-CO" sz="3500" dirty="0"/>
              <a:t> su hijo en lugar suyo.</a:t>
            </a:r>
          </a:p>
          <a:p>
            <a:pPr algn="just"/>
            <a:endParaRPr lang="es-CO" dirty="0"/>
          </a:p>
        </p:txBody>
      </p:sp>
    </p:spTree>
    <p:extLst>
      <p:ext uri="{BB962C8B-B14F-4D97-AF65-F5344CB8AC3E}">
        <p14:creationId xmlns:p14="http://schemas.microsoft.com/office/powerpoint/2010/main" val="389582847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Título"/>
          <p:cNvSpPr>
            <a:spLocks noGrp="1"/>
          </p:cNvSpPr>
          <p:nvPr>
            <p:ph type="title"/>
          </p:nvPr>
        </p:nvSpPr>
        <p:spPr/>
        <p:txBody>
          <a:bodyPr>
            <a:normAutofit/>
          </a:bodyPr>
          <a:lstStyle/>
          <a:p>
            <a:r>
              <a:rPr lang="es-CO" dirty="0" err="1" smtClean="0"/>
              <a:t>Uzias</a:t>
            </a:r>
            <a:r>
              <a:rPr lang="es-CO" dirty="0"/>
              <a:t>  2 Crónicas 26  (2 R. 15.1-7)</a:t>
            </a:r>
          </a:p>
        </p:txBody>
      </p:sp>
      <p:sp>
        <p:nvSpPr>
          <p:cNvPr id="6" name="5 Marcador de contenido"/>
          <p:cNvSpPr>
            <a:spLocks noGrp="1"/>
          </p:cNvSpPr>
          <p:nvPr>
            <p:ph sz="half" idx="1"/>
          </p:nvPr>
        </p:nvSpPr>
        <p:spPr/>
        <p:txBody>
          <a:bodyPr>
            <a:normAutofit fontScale="92500" lnSpcReduction="10000"/>
          </a:bodyPr>
          <a:lstStyle/>
          <a:p>
            <a:r>
              <a:rPr lang="es-CO" sz="3500" b="1" baseline="30000" dirty="0" smtClean="0"/>
              <a:t>16</a:t>
            </a:r>
            <a:r>
              <a:rPr lang="es-CO" sz="3500" b="1" baseline="30000" dirty="0"/>
              <a:t> </a:t>
            </a:r>
            <a:r>
              <a:rPr lang="es-CO" sz="3500" b="1" dirty="0"/>
              <a:t>Mas cuando ya era fuerte, </a:t>
            </a:r>
            <a:r>
              <a:rPr lang="es-CO" sz="3500" b="1" u="sng" dirty="0"/>
              <a:t>su corazón se enalteció para su ruina</a:t>
            </a:r>
            <a:r>
              <a:rPr lang="es-CO" sz="3500" b="1" dirty="0"/>
              <a:t>; porque se rebeló contra Jehová su Dios, entrando en el templo de Jehová para quemar incienso en el altar del incienso</a:t>
            </a:r>
            <a:r>
              <a:rPr lang="es-CO" sz="3500" b="1" dirty="0" smtClean="0"/>
              <a:t>.</a:t>
            </a:r>
            <a:endParaRPr lang="es-CO" dirty="0"/>
          </a:p>
        </p:txBody>
      </p:sp>
      <p:pic>
        <p:nvPicPr>
          <p:cNvPr id="12290" name="Picture 2" descr="https://joselopez1959.files.wordpress.com/2013/07/conoc-uzias-con-lepra.jpg"/>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4644008" y="1700808"/>
            <a:ext cx="3888432" cy="41044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3732796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Título"/>
          <p:cNvSpPr>
            <a:spLocks noGrp="1"/>
          </p:cNvSpPr>
          <p:nvPr>
            <p:ph type="title"/>
          </p:nvPr>
        </p:nvSpPr>
        <p:spPr/>
        <p:txBody>
          <a:bodyPr>
            <a:normAutofit fontScale="90000"/>
          </a:bodyPr>
          <a:lstStyle/>
          <a:p>
            <a:r>
              <a:rPr lang="es-CO" dirty="0" smtClean="0"/>
              <a:t/>
            </a:r>
            <a:br>
              <a:rPr lang="es-CO" dirty="0" smtClean="0"/>
            </a:br>
            <a:r>
              <a:rPr lang="es-CO" dirty="0" err="1" smtClean="0"/>
              <a:t>Jotam</a:t>
            </a:r>
            <a:r>
              <a:rPr lang="es-CO" dirty="0" smtClean="0"/>
              <a:t> </a:t>
            </a:r>
            <a:r>
              <a:rPr lang="es-CO" dirty="0"/>
              <a:t>2 Crónicas 27  (2 R. 15.32-38)</a:t>
            </a:r>
            <a:br>
              <a:rPr lang="es-CO" dirty="0"/>
            </a:br>
            <a:endParaRPr lang="es-CO" dirty="0"/>
          </a:p>
        </p:txBody>
      </p:sp>
      <p:sp>
        <p:nvSpPr>
          <p:cNvPr id="6" name="5 Marcador de contenido"/>
          <p:cNvSpPr>
            <a:spLocks noGrp="1"/>
          </p:cNvSpPr>
          <p:nvPr>
            <p:ph idx="1"/>
          </p:nvPr>
        </p:nvSpPr>
        <p:spPr/>
        <p:txBody>
          <a:bodyPr>
            <a:normAutofit fontScale="85000" lnSpcReduction="10000"/>
          </a:bodyPr>
          <a:lstStyle/>
          <a:p>
            <a:r>
              <a:rPr lang="es-CO" b="1" dirty="0" smtClean="0"/>
              <a:t>27</a:t>
            </a:r>
            <a:r>
              <a:rPr lang="es-CO" b="1" dirty="0"/>
              <a:t> </a:t>
            </a:r>
            <a:r>
              <a:rPr lang="es-CO" dirty="0"/>
              <a:t> De veinticinco años era </a:t>
            </a:r>
            <a:r>
              <a:rPr lang="es-CO" dirty="0" err="1"/>
              <a:t>Jotam</a:t>
            </a:r>
            <a:r>
              <a:rPr lang="es-CO" dirty="0"/>
              <a:t> cuando comenzó a reinar, y dieciséis años reinó en Jerusalén. El nombre de su madre fue </a:t>
            </a:r>
            <a:r>
              <a:rPr lang="es-CO" dirty="0" err="1"/>
              <a:t>Jerusa</a:t>
            </a:r>
            <a:r>
              <a:rPr lang="es-CO" dirty="0"/>
              <a:t>, hija de </a:t>
            </a:r>
            <a:r>
              <a:rPr lang="es-CO" dirty="0" err="1"/>
              <a:t>Sadoc</a:t>
            </a:r>
            <a:r>
              <a:rPr lang="es-CO" dirty="0"/>
              <a:t>.</a:t>
            </a:r>
          </a:p>
          <a:p>
            <a:r>
              <a:rPr lang="es-CO" b="1" baseline="30000" dirty="0"/>
              <a:t>2 </a:t>
            </a:r>
            <a:r>
              <a:rPr lang="es-CO" dirty="0"/>
              <a:t>E hizo lo recto ante los ojos de Jehová, </a:t>
            </a:r>
            <a:r>
              <a:rPr lang="es-CO" u="sng" dirty="0"/>
              <a:t>conforme a todas las cosas que había hecho </a:t>
            </a:r>
            <a:r>
              <a:rPr lang="es-CO" u="sng" dirty="0" err="1"/>
              <a:t>Uzías</a:t>
            </a:r>
            <a:r>
              <a:rPr lang="es-CO" u="sng" dirty="0"/>
              <a:t> su padre, salvo que no entró en el santuario de Jehová.</a:t>
            </a:r>
            <a:r>
              <a:rPr lang="es-CO" dirty="0"/>
              <a:t> </a:t>
            </a:r>
            <a:r>
              <a:rPr lang="es-CO" b="1" dirty="0"/>
              <a:t>Pero el pueblo continuaba corrompiéndose.</a:t>
            </a:r>
          </a:p>
          <a:p>
            <a:r>
              <a:rPr lang="es-CO" b="1" baseline="30000" dirty="0"/>
              <a:t>3 </a:t>
            </a:r>
            <a:r>
              <a:rPr lang="es-CO" dirty="0"/>
              <a:t>Edificó él la puerta mayor de la casa de Jehová, y sobre el muro de la fortaleza </a:t>
            </a:r>
            <a:r>
              <a:rPr lang="es-CO" u="sng" dirty="0"/>
              <a:t>edificó mucho.</a:t>
            </a:r>
          </a:p>
          <a:p>
            <a:r>
              <a:rPr lang="es-CO" b="1" baseline="30000" dirty="0"/>
              <a:t>4 </a:t>
            </a:r>
            <a:r>
              <a:rPr lang="es-CO" dirty="0"/>
              <a:t>Además </a:t>
            </a:r>
            <a:r>
              <a:rPr lang="es-CO" u="sng" dirty="0"/>
              <a:t>edificó ciudades </a:t>
            </a:r>
            <a:r>
              <a:rPr lang="es-CO" dirty="0"/>
              <a:t>en las montañas de Judá, y </a:t>
            </a:r>
            <a:r>
              <a:rPr lang="es-CO" u="sng" dirty="0"/>
              <a:t>construyó fortalezas y torres </a:t>
            </a:r>
            <a:r>
              <a:rPr lang="es-CO" dirty="0"/>
              <a:t>en los bosques.</a:t>
            </a:r>
          </a:p>
          <a:p>
            <a:pPr algn="just"/>
            <a:endParaRPr lang="es-CO" dirty="0"/>
          </a:p>
        </p:txBody>
      </p:sp>
    </p:spTree>
    <p:extLst>
      <p:ext uri="{BB962C8B-B14F-4D97-AF65-F5344CB8AC3E}">
        <p14:creationId xmlns:p14="http://schemas.microsoft.com/office/powerpoint/2010/main" val="410628282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Título"/>
          <p:cNvSpPr>
            <a:spLocks noGrp="1"/>
          </p:cNvSpPr>
          <p:nvPr>
            <p:ph type="title"/>
          </p:nvPr>
        </p:nvSpPr>
        <p:spPr/>
        <p:txBody>
          <a:bodyPr>
            <a:normAutofit fontScale="90000"/>
          </a:bodyPr>
          <a:lstStyle/>
          <a:p>
            <a:r>
              <a:rPr lang="es-CO" dirty="0" err="1" smtClean="0"/>
              <a:t>Jotam</a:t>
            </a:r>
            <a:r>
              <a:rPr lang="es-CO" dirty="0"/>
              <a:t> 2 Crónicas 27  (2 R. 15.32-38)</a:t>
            </a:r>
          </a:p>
        </p:txBody>
      </p:sp>
      <p:sp>
        <p:nvSpPr>
          <p:cNvPr id="6" name="5 Marcador de contenido"/>
          <p:cNvSpPr>
            <a:spLocks noGrp="1"/>
          </p:cNvSpPr>
          <p:nvPr>
            <p:ph idx="1"/>
          </p:nvPr>
        </p:nvSpPr>
        <p:spPr/>
        <p:txBody>
          <a:bodyPr>
            <a:normAutofit fontScale="70000" lnSpcReduction="20000"/>
          </a:bodyPr>
          <a:lstStyle/>
          <a:p>
            <a:r>
              <a:rPr lang="es-CO" b="1" baseline="30000" dirty="0" smtClean="0"/>
              <a:t>5</a:t>
            </a:r>
            <a:r>
              <a:rPr lang="es-CO" b="1" baseline="30000" dirty="0"/>
              <a:t> </a:t>
            </a:r>
            <a:r>
              <a:rPr lang="es-CO" dirty="0"/>
              <a:t>También tuvo él guerra con el rey de los hijos de Amón, a los cuales </a:t>
            </a:r>
            <a:r>
              <a:rPr lang="es-CO" u="sng" dirty="0"/>
              <a:t>venció</a:t>
            </a:r>
            <a:r>
              <a:rPr lang="es-CO" dirty="0"/>
              <a:t>; y le dieron los hijos de Amón en aquel año cien talentos de plata, diez mil coros de trigo, y diez mil de cebada. Esto le dieron los hijos de Amón, y lo mismo en el segundo año y en el tercero.</a:t>
            </a:r>
          </a:p>
          <a:p>
            <a:r>
              <a:rPr lang="es-CO" b="1" baseline="30000" dirty="0"/>
              <a:t>6 </a:t>
            </a:r>
            <a:r>
              <a:rPr lang="es-CO" b="1" dirty="0"/>
              <a:t>Así que </a:t>
            </a:r>
            <a:r>
              <a:rPr lang="es-CO" b="1" dirty="0" err="1"/>
              <a:t>Jotam</a:t>
            </a:r>
            <a:r>
              <a:rPr lang="es-CO" b="1" dirty="0"/>
              <a:t> se hizo fuerte, porque preparó sus caminos delante de Jehová su Dios.</a:t>
            </a:r>
          </a:p>
          <a:p>
            <a:r>
              <a:rPr lang="es-CO" b="1" baseline="30000" dirty="0"/>
              <a:t>7 </a:t>
            </a:r>
            <a:r>
              <a:rPr lang="es-CO" dirty="0"/>
              <a:t>Los demás hechos de </a:t>
            </a:r>
            <a:r>
              <a:rPr lang="es-CO" dirty="0" err="1"/>
              <a:t>Jotam</a:t>
            </a:r>
            <a:r>
              <a:rPr lang="es-CO" dirty="0"/>
              <a:t>, y todas sus guerras, y sus caminos, he aquí están escritos en el libro de los reyes de Israel y de Judá.</a:t>
            </a:r>
          </a:p>
          <a:p>
            <a:r>
              <a:rPr lang="es-CO" b="1" baseline="30000" dirty="0"/>
              <a:t>8 </a:t>
            </a:r>
            <a:r>
              <a:rPr lang="es-CO" dirty="0"/>
              <a:t>Cuando comenzó a reinar era de veinticinco años, y dieciséis reinó en Jerusalén.</a:t>
            </a:r>
          </a:p>
          <a:p>
            <a:r>
              <a:rPr lang="es-CO" b="1" baseline="30000" dirty="0"/>
              <a:t>9 </a:t>
            </a:r>
            <a:r>
              <a:rPr lang="es-CO" dirty="0"/>
              <a:t>Y durmió </a:t>
            </a:r>
            <a:r>
              <a:rPr lang="es-CO" dirty="0" err="1"/>
              <a:t>Jotam</a:t>
            </a:r>
            <a:r>
              <a:rPr lang="es-CO" dirty="0"/>
              <a:t> con sus padres, y lo sepultaron en la ciudad de David; y reinó en su lugar </a:t>
            </a:r>
            <a:r>
              <a:rPr lang="es-CO" dirty="0" err="1"/>
              <a:t>Acaz</a:t>
            </a:r>
            <a:r>
              <a:rPr lang="es-CO" dirty="0"/>
              <a:t> su hijo.</a:t>
            </a:r>
          </a:p>
          <a:p>
            <a:pPr algn="just"/>
            <a:endParaRPr lang="es-CO" dirty="0"/>
          </a:p>
        </p:txBody>
      </p:sp>
    </p:spTree>
    <p:extLst>
      <p:ext uri="{BB962C8B-B14F-4D97-AF65-F5344CB8AC3E}">
        <p14:creationId xmlns:p14="http://schemas.microsoft.com/office/powerpoint/2010/main" val="297397150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dirty="0" smtClean="0"/>
              <a:t/>
            </a:r>
            <a:br>
              <a:rPr lang="es-CO" dirty="0" smtClean="0"/>
            </a:br>
            <a:r>
              <a:rPr lang="es-CO" dirty="0" err="1" smtClean="0"/>
              <a:t>Jotam</a:t>
            </a:r>
            <a:r>
              <a:rPr lang="es-CO" dirty="0" smtClean="0"/>
              <a:t> </a:t>
            </a:r>
            <a:r>
              <a:rPr lang="es-CO" dirty="0"/>
              <a:t>2 Reyes 15:32-38  (2 Cr. 27.1-9)</a:t>
            </a:r>
            <a:br>
              <a:rPr lang="es-CO" dirty="0"/>
            </a:br>
            <a:endParaRPr lang="es-CO" dirty="0"/>
          </a:p>
        </p:txBody>
      </p:sp>
      <p:sp>
        <p:nvSpPr>
          <p:cNvPr id="3" name="2 Marcador de contenido"/>
          <p:cNvSpPr>
            <a:spLocks noGrp="1"/>
          </p:cNvSpPr>
          <p:nvPr>
            <p:ph idx="1"/>
          </p:nvPr>
        </p:nvSpPr>
        <p:spPr/>
        <p:txBody>
          <a:bodyPr>
            <a:normAutofit fontScale="85000" lnSpcReduction="20000"/>
          </a:bodyPr>
          <a:lstStyle/>
          <a:p>
            <a:r>
              <a:rPr lang="es-CO" b="1" u="sng" baseline="30000" dirty="0" smtClean="0"/>
              <a:t>35</a:t>
            </a:r>
            <a:r>
              <a:rPr lang="es-CO" b="1" u="sng" baseline="30000" dirty="0"/>
              <a:t> </a:t>
            </a:r>
            <a:r>
              <a:rPr lang="es-CO" u="sng" dirty="0"/>
              <a:t>Con todo eso, los lugares altos no fueron quitados, porque el pueblo sacrificaba aún, y quemaba incienso en los lugares altos. Edificó él la puerta más alta de la casa de Jehová.</a:t>
            </a:r>
          </a:p>
          <a:p>
            <a:r>
              <a:rPr lang="es-CO" b="1" baseline="30000" dirty="0"/>
              <a:t>36 </a:t>
            </a:r>
            <a:r>
              <a:rPr lang="es-CO" dirty="0"/>
              <a:t>Los demás hechos de </a:t>
            </a:r>
            <a:r>
              <a:rPr lang="es-CO" dirty="0" err="1"/>
              <a:t>Jotam</a:t>
            </a:r>
            <a:r>
              <a:rPr lang="es-CO" dirty="0"/>
              <a:t>, y todo lo que hizo, ¿no está escrito en el libro de las crónicas de los reyes de Judá?</a:t>
            </a:r>
          </a:p>
          <a:p>
            <a:r>
              <a:rPr lang="es-CO" b="1" baseline="30000" dirty="0"/>
              <a:t>37 </a:t>
            </a:r>
            <a:r>
              <a:rPr lang="es-CO" dirty="0"/>
              <a:t>En aquel tiempo comenzó Jehová a enviar contra Judá a </a:t>
            </a:r>
            <a:r>
              <a:rPr lang="es-CO" dirty="0" err="1"/>
              <a:t>Rezín</a:t>
            </a:r>
            <a:r>
              <a:rPr lang="es-CO" dirty="0"/>
              <a:t> rey de Siria, y a </a:t>
            </a:r>
            <a:r>
              <a:rPr lang="es-CO" dirty="0" err="1"/>
              <a:t>Peka</a:t>
            </a:r>
            <a:r>
              <a:rPr lang="es-CO" dirty="0"/>
              <a:t> hijo de </a:t>
            </a:r>
            <a:r>
              <a:rPr lang="es-CO" dirty="0" err="1"/>
              <a:t>Remalías</a:t>
            </a:r>
            <a:r>
              <a:rPr lang="es-CO" dirty="0"/>
              <a:t>.</a:t>
            </a:r>
          </a:p>
          <a:p>
            <a:r>
              <a:rPr lang="es-CO" b="1" baseline="30000" dirty="0"/>
              <a:t>38 </a:t>
            </a:r>
            <a:r>
              <a:rPr lang="es-CO" dirty="0"/>
              <a:t>Y durmió </a:t>
            </a:r>
            <a:r>
              <a:rPr lang="es-CO" dirty="0" err="1"/>
              <a:t>Jotam</a:t>
            </a:r>
            <a:r>
              <a:rPr lang="es-CO" dirty="0"/>
              <a:t> con sus padres, y fue sepultado con ellos en la ciudad de David su padre, y reinó en su lugar </a:t>
            </a:r>
            <a:r>
              <a:rPr lang="es-CO" dirty="0" err="1"/>
              <a:t>Acaz</a:t>
            </a:r>
            <a:r>
              <a:rPr lang="es-CO" dirty="0"/>
              <a:t> su hijo.</a:t>
            </a:r>
          </a:p>
          <a:p>
            <a:endParaRPr lang="es-CO" dirty="0"/>
          </a:p>
        </p:txBody>
      </p:sp>
    </p:spTree>
    <p:extLst>
      <p:ext uri="{BB962C8B-B14F-4D97-AF65-F5344CB8AC3E}">
        <p14:creationId xmlns:p14="http://schemas.microsoft.com/office/powerpoint/2010/main" val="360247917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dirty="0" err="1" smtClean="0"/>
              <a:t>Jotam</a:t>
            </a:r>
            <a:r>
              <a:rPr lang="es-CO" dirty="0"/>
              <a:t> </a:t>
            </a:r>
            <a:r>
              <a:rPr lang="es-CO" dirty="0" smtClean="0"/>
              <a:t> 2 </a:t>
            </a:r>
            <a:r>
              <a:rPr lang="es-CO" dirty="0"/>
              <a:t>Reyes 15:32-38  (2 Cr. 27.1-9)</a:t>
            </a:r>
          </a:p>
        </p:txBody>
      </p:sp>
      <p:sp>
        <p:nvSpPr>
          <p:cNvPr id="3" name="2 Marcador de contenido"/>
          <p:cNvSpPr>
            <a:spLocks noGrp="1"/>
          </p:cNvSpPr>
          <p:nvPr>
            <p:ph idx="1"/>
          </p:nvPr>
        </p:nvSpPr>
        <p:spPr/>
        <p:txBody>
          <a:bodyPr>
            <a:normAutofit fontScale="85000" lnSpcReduction="20000"/>
          </a:bodyPr>
          <a:lstStyle/>
          <a:p>
            <a:r>
              <a:rPr lang="es-CO" b="1" baseline="30000" dirty="0" smtClean="0"/>
              <a:t>35</a:t>
            </a:r>
            <a:r>
              <a:rPr lang="es-CO" b="1" baseline="30000" dirty="0"/>
              <a:t> </a:t>
            </a:r>
            <a:r>
              <a:rPr lang="es-CO" b="1" dirty="0"/>
              <a:t>Con todo eso, los lugares altos no fueron quitados, porque el pueblo sacrificaba aún, y quemaba incienso en los lugares altos. Edificó él la puerta más alta de la casa de Jehová.</a:t>
            </a:r>
          </a:p>
          <a:p>
            <a:r>
              <a:rPr lang="es-CO" b="1" baseline="30000" dirty="0"/>
              <a:t>36 </a:t>
            </a:r>
            <a:r>
              <a:rPr lang="es-CO" dirty="0"/>
              <a:t>Los demás hechos de </a:t>
            </a:r>
            <a:r>
              <a:rPr lang="es-CO" dirty="0" err="1"/>
              <a:t>Jotam</a:t>
            </a:r>
            <a:r>
              <a:rPr lang="es-CO" dirty="0"/>
              <a:t>, y todo lo que hizo, ¿no está escrito en el libro de las crónicas de los reyes de Judá?</a:t>
            </a:r>
          </a:p>
          <a:p>
            <a:r>
              <a:rPr lang="es-CO" b="1" baseline="30000" dirty="0"/>
              <a:t>37 </a:t>
            </a:r>
            <a:r>
              <a:rPr lang="es-CO" dirty="0"/>
              <a:t>En aquel tiempo comenzó Jehová a enviar contra Judá a </a:t>
            </a:r>
            <a:r>
              <a:rPr lang="es-CO" dirty="0" err="1"/>
              <a:t>Rezín</a:t>
            </a:r>
            <a:r>
              <a:rPr lang="es-CO" dirty="0"/>
              <a:t> rey de Siria, y a </a:t>
            </a:r>
            <a:r>
              <a:rPr lang="es-CO" dirty="0" err="1"/>
              <a:t>Peka</a:t>
            </a:r>
            <a:r>
              <a:rPr lang="es-CO" dirty="0"/>
              <a:t> hijo de </a:t>
            </a:r>
            <a:r>
              <a:rPr lang="es-CO" dirty="0" err="1"/>
              <a:t>Remalías</a:t>
            </a:r>
            <a:r>
              <a:rPr lang="es-CO" dirty="0"/>
              <a:t>.</a:t>
            </a:r>
          </a:p>
          <a:p>
            <a:r>
              <a:rPr lang="es-CO" b="1" baseline="30000" dirty="0"/>
              <a:t>38 </a:t>
            </a:r>
            <a:r>
              <a:rPr lang="es-CO" dirty="0"/>
              <a:t>Y durmió </a:t>
            </a:r>
            <a:r>
              <a:rPr lang="es-CO" dirty="0" err="1"/>
              <a:t>Jotam</a:t>
            </a:r>
            <a:r>
              <a:rPr lang="es-CO" dirty="0"/>
              <a:t> con sus padres, y fue sepultado con ellos en la ciudad de David su padre, y reinó en su lugar </a:t>
            </a:r>
            <a:r>
              <a:rPr lang="es-CO" dirty="0" err="1"/>
              <a:t>Acaz</a:t>
            </a:r>
            <a:r>
              <a:rPr lang="es-CO" dirty="0"/>
              <a:t> su hijo.</a:t>
            </a:r>
          </a:p>
          <a:p>
            <a:endParaRPr lang="es-CO" dirty="0"/>
          </a:p>
        </p:txBody>
      </p:sp>
    </p:spTree>
    <p:extLst>
      <p:ext uri="{BB962C8B-B14F-4D97-AF65-F5344CB8AC3E}">
        <p14:creationId xmlns:p14="http://schemas.microsoft.com/office/powerpoint/2010/main" val="74345585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Título"/>
          <p:cNvSpPr>
            <a:spLocks noGrp="1"/>
          </p:cNvSpPr>
          <p:nvPr>
            <p:ph type="title"/>
          </p:nvPr>
        </p:nvSpPr>
        <p:spPr/>
        <p:txBody>
          <a:bodyPr>
            <a:normAutofit fontScale="90000"/>
          </a:bodyPr>
          <a:lstStyle/>
          <a:p>
            <a:r>
              <a:rPr lang="es-CO" dirty="0" smtClean="0"/>
              <a:t/>
            </a:r>
            <a:br>
              <a:rPr lang="es-CO" dirty="0" smtClean="0"/>
            </a:br>
            <a:r>
              <a:rPr lang="es-CO" dirty="0" smtClean="0"/>
              <a:t/>
            </a:r>
            <a:br>
              <a:rPr lang="es-CO" dirty="0" smtClean="0"/>
            </a:br>
            <a:r>
              <a:rPr lang="es-CO" dirty="0" err="1" smtClean="0"/>
              <a:t>Acaz</a:t>
            </a:r>
            <a:r>
              <a:rPr lang="es-CO" dirty="0" smtClean="0"/>
              <a:t>  2 </a:t>
            </a:r>
            <a:r>
              <a:rPr lang="es-CO" dirty="0"/>
              <a:t>Crónicas 28 (2 R. 16.1-20)</a:t>
            </a:r>
            <a:br>
              <a:rPr lang="es-CO" dirty="0"/>
            </a:br>
            <a:r>
              <a:rPr lang="es-CO" dirty="0" smtClean="0"/>
              <a:t/>
            </a:r>
            <a:br>
              <a:rPr lang="es-CO" dirty="0" smtClean="0"/>
            </a:br>
            <a:endParaRPr lang="es-CO" dirty="0"/>
          </a:p>
        </p:txBody>
      </p:sp>
      <p:sp>
        <p:nvSpPr>
          <p:cNvPr id="6" name="5 Marcador de contenido"/>
          <p:cNvSpPr>
            <a:spLocks noGrp="1"/>
          </p:cNvSpPr>
          <p:nvPr>
            <p:ph idx="1"/>
          </p:nvPr>
        </p:nvSpPr>
        <p:spPr>
          <a:xfrm>
            <a:off x="457200" y="1268760"/>
            <a:ext cx="8229600" cy="4968552"/>
          </a:xfrm>
        </p:spPr>
        <p:txBody>
          <a:bodyPr>
            <a:normAutofit fontScale="85000" lnSpcReduction="10000"/>
          </a:bodyPr>
          <a:lstStyle/>
          <a:p>
            <a:r>
              <a:rPr lang="es-CO" b="1" dirty="0" smtClean="0"/>
              <a:t>28</a:t>
            </a:r>
            <a:r>
              <a:rPr lang="es-CO" b="1" dirty="0"/>
              <a:t> </a:t>
            </a:r>
            <a:r>
              <a:rPr lang="es-CO" dirty="0"/>
              <a:t> De veinte años era </a:t>
            </a:r>
            <a:r>
              <a:rPr lang="es-CO" dirty="0" err="1"/>
              <a:t>Acaz</a:t>
            </a:r>
            <a:r>
              <a:rPr lang="es-CO" dirty="0"/>
              <a:t> cuando comenzó a reinar, y dieciséis años reinó en Jerusalén; </a:t>
            </a:r>
            <a:r>
              <a:rPr lang="es-CO" b="1" u="sng" dirty="0"/>
              <a:t>mas no hizo lo recto ante los ojos de Jehová, como David su padre.</a:t>
            </a:r>
          </a:p>
          <a:p>
            <a:r>
              <a:rPr lang="es-CO" b="1" u="sng" baseline="30000" dirty="0"/>
              <a:t>2 </a:t>
            </a:r>
            <a:r>
              <a:rPr lang="es-CO" b="1" u="sng" dirty="0"/>
              <a:t>Antes anduvo en los caminos de los reyes de Israel, y además hizo imágenes fundidas a los </a:t>
            </a:r>
            <a:r>
              <a:rPr lang="es-CO" b="1" u="sng" dirty="0" err="1"/>
              <a:t>baales</a:t>
            </a:r>
            <a:r>
              <a:rPr lang="es-CO" b="1" u="sng" dirty="0"/>
              <a:t>.</a:t>
            </a:r>
          </a:p>
          <a:p>
            <a:r>
              <a:rPr lang="es-CO" b="1" baseline="30000" dirty="0"/>
              <a:t>3 </a:t>
            </a:r>
            <a:r>
              <a:rPr lang="es-CO" u="sng" dirty="0"/>
              <a:t>Quemó también incienso </a:t>
            </a:r>
            <a:r>
              <a:rPr lang="es-CO" dirty="0"/>
              <a:t>en el valle de los hijos de </a:t>
            </a:r>
            <a:r>
              <a:rPr lang="es-CO" dirty="0" err="1"/>
              <a:t>Hinom</a:t>
            </a:r>
            <a:r>
              <a:rPr lang="es-CO" dirty="0"/>
              <a:t>, </a:t>
            </a:r>
            <a:r>
              <a:rPr lang="es-CO" u="sng" dirty="0"/>
              <a:t>e hizo pasar a sus hijos por fuego, conforme a las abominaciones de las naciones</a:t>
            </a:r>
            <a:r>
              <a:rPr lang="es-CO" dirty="0"/>
              <a:t> que Jehová había arrojado de la presencia de los hijos de Israel.</a:t>
            </a:r>
          </a:p>
          <a:p>
            <a:r>
              <a:rPr lang="es-CO" b="1" baseline="30000" dirty="0"/>
              <a:t>4 </a:t>
            </a:r>
            <a:r>
              <a:rPr lang="es-CO" u="sng" dirty="0"/>
              <a:t>Asimismo sacrificó y quemó incienso en los lugares altos, en los collados, y debajo de todo árbol frondoso</a:t>
            </a:r>
            <a:r>
              <a:rPr lang="es-CO" u="sng" dirty="0" smtClean="0"/>
              <a:t>.</a:t>
            </a:r>
            <a:endParaRPr lang="es-CO" u="sng" dirty="0"/>
          </a:p>
        </p:txBody>
      </p:sp>
    </p:spTree>
    <p:extLst>
      <p:ext uri="{BB962C8B-B14F-4D97-AF65-F5344CB8AC3E}">
        <p14:creationId xmlns:p14="http://schemas.microsoft.com/office/powerpoint/2010/main" val="381090264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Título"/>
          <p:cNvSpPr>
            <a:spLocks noGrp="1"/>
          </p:cNvSpPr>
          <p:nvPr>
            <p:ph type="title"/>
          </p:nvPr>
        </p:nvSpPr>
        <p:spPr/>
        <p:txBody>
          <a:bodyPr>
            <a:normAutofit fontScale="90000"/>
          </a:bodyPr>
          <a:lstStyle/>
          <a:p>
            <a:r>
              <a:rPr lang="es-CO" dirty="0" smtClean="0"/>
              <a:t/>
            </a:r>
            <a:br>
              <a:rPr lang="es-CO" dirty="0" smtClean="0"/>
            </a:br>
            <a:r>
              <a:rPr lang="es-CO" dirty="0" err="1" smtClean="0"/>
              <a:t>Acaz</a:t>
            </a:r>
            <a:r>
              <a:rPr lang="es-CO" dirty="0"/>
              <a:t> 2 Crónicas 28 (2 R. 16.1-20)</a:t>
            </a:r>
            <a:r>
              <a:rPr lang="es-CO" dirty="0" smtClean="0"/>
              <a:t/>
            </a:r>
            <a:br>
              <a:rPr lang="es-CO" dirty="0" smtClean="0"/>
            </a:br>
            <a:endParaRPr lang="es-CO" dirty="0"/>
          </a:p>
        </p:txBody>
      </p:sp>
      <p:sp>
        <p:nvSpPr>
          <p:cNvPr id="6" name="5 Marcador de contenido"/>
          <p:cNvSpPr>
            <a:spLocks noGrp="1"/>
          </p:cNvSpPr>
          <p:nvPr>
            <p:ph idx="1"/>
          </p:nvPr>
        </p:nvSpPr>
        <p:spPr>
          <a:xfrm>
            <a:off x="457200" y="1268760"/>
            <a:ext cx="8229600" cy="4968552"/>
          </a:xfrm>
        </p:spPr>
        <p:txBody>
          <a:bodyPr>
            <a:normAutofit fontScale="77500" lnSpcReduction="20000"/>
          </a:bodyPr>
          <a:lstStyle/>
          <a:p>
            <a:r>
              <a:rPr lang="es-CO" b="1" baseline="30000" dirty="0" smtClean="0"/>
              <a:t>5</a:t>
            </a:r>
            <a:r>
              <a:rPr lang="es-CO" b="1" baseline="30000" dirty="0"/>
              <a:t> </a:t>
            </a:r>
            <a:r>
              <a:rPr lang="es-CO" dirty="0"/>
              <a:t>Por lo cual Jehová su </a:t>
            </a:r>
            <a:r>
              <a:rPr lang="es-CO" u="sng" dirty="0"/>
              <a:t>Dios lo entregó </a:t>
            </a:r>
            <a:r>
              <a:rPr lang="es-CO" dirty="0"/>
              <a:t>en manos del rey de los sirios, </a:t>
            </a:r>
            <a:r>
              <a:rPr lang="es-CO" u="sng" dirty="0"/>
              <a:t>los cuales lo derrotaron, y le tomaron gran número de prisioneros</a:t>
            </a:r>
            <a:r>
              <a:rPr lang="es-CO" dirty="0"/>
              <a:t> que llevaron a Damasco. </a:t>
            </a:r>
            <a:r>
              <a:rPr lang="es-CO" u="sng" dirty="0"/>
              <a:t>Fue también entregado en manos del rey de Israel, el cual lo batió con gran mortandad.</a:t>
            </a:r>
          </a:p>
          <a:p>
            <a:r>
              <a:rPr lang="es-CO" b="1" baseline="30000" dirty="0"/>
              <a:t>6 </a:t>
            </a:r>
            <a:r>
              <a:rPr lang="es-CO" dirty="0"/>
              <a:t>Porque </a:t>
            </a:r>
            <a:r>
              <a:rPr lang="es-CO" dirty="0" err="1"/>
              <a:t>Peka</a:t>
            </a:r>
            <a:r>
              <a:rPr lang="es-CO" dirty="0"/>
              <a:t> hijo de </a:t>
            </a:r>
            <a:r>
              <a:rPr lang="es-CO" dirty="0" err="1"/>
              <a:t>Remalías</a:t>
            </a:r>
            <a:r>
              <a:rPr lang="es-CO" dirty="0"/>
              <a:t> </a:t>
            </a:r>
            <a:r>
              <a:rPr lang="es-CO" u="sng" dirty="0"/>
              <a:t>mató en Judá en un día ciento veinte mil hombres valientes, </a:t>
            </a:r>
            <a:r>
              <a:rPr lang="es-CO" b="1" u="sng" dirty="0"/>
              <a:t>por cuanto habían dejado a Jehová el Dios</a:t>
            </a:r>
            <a:r>
              <a:rPr lang="es-CO" u="sng" dirty="0"/>
              <a:t> de sus padres.</a:t>
            </a:r>
          </a:p>
          <a:p>
            <a:r>
              <a:rPr lang="es-CO" b="1" baseline="30000" dirty="0"/>
              <a:t>7 </a:t>
            </a:r>
            <a:r>
              <a:rPr lang="es-CO" dirty="0"/>
              <a:t>Asimismo </a:t>
            </a:r>
            <a:r>
              <a:rPr lang="es-CO" dirty="0" err="1"/>
              <a:t>Zicri</a:t>
            </a:r>
            <a:r>
              <a:rPr lang="es-CO" dirty="0"/>
              <a:t>, hombre poderoso de Efraín, </a:t>
            </a:r>
            <a:r>
              <a:rPr lang="es-CO" u="sng" dirty="0"/>
              <a:t>mató a </a:t>
            </a:r>
            <a:r>
              <a:rPr lang="es-CO" u="sng" dirty="0" err="1"/>
              <a:t>Maasías</a:t>
            </a:r>
            <a:r>
              <a:rPr lang="es-CO" u="sng" dirty="0"/>
              <a:t> hijo del rey</a:t>
            </a:r>
            <a:r>
              <a:rPr lang="es-CO" dirty="0"/>
              <a:t>, a </a:t>
            </a:r>
            <a:r>
              <a:rPr lang="es-CO" dirty="0" err="1"/>
              <a:t>Azricam</a:t>
            </a:r>
            <a:r>
              <a:rPr lang="es-CO" dirty="0"/>
              <a:t> su mayordomo, y a </a:t>
            </a:r>
            <a:r>
              <a:rPr lang="es-CO" dirty="0" err="1"/>
              <a:t>Elcana</a:t>
            </a:r>
            <a:r>
              <a:rPr lang="es-CO" dirty="0"/>
              <a:t>, segundo después del rey.</a:t>
            </a:r>
          </a:p>
          <a:p>
            <a:r>
              <a:rPr lang="es-CO" b="1" baseline="30000" dirty="0"/>
              <a:t>8 </a:t>
            </a:r>
            <a:r>
              <a:rPr lang="es-CO" dirty="0"/>
              <a:t>También </a:t>
            </a:r>
            <a:r>
              <a:rPr lang="es-CO" u="sng" dirty="0"/>
              <a:t>los hijos de Israel tomaron cautivos de sus hermanos a doscientos mil, mujeres, muchachos y muchachas, además de haber tomado de ellos mucho botín que llevaron a Samaria</a:t>
            </a:r>
            <a:r>
              <a:rPr lang="es-CO" dirty="0" smtClean="0"/>
              <a:t>.</a:t>
            </a:r>
            <a:endParaRPr lang="es-CO" dirty="0"/>
          </a:p>
        </p:txBody>
      </p:sp>
    </p:spTree>
    <p:extLst>
      <p:ext uri="{BB962C8B-B14F-4D97-AF65-F5344CB8AC3E}">
        <p14:creationId xmlns:p14="http://schemas.microsoft.com/office/powerpoint/2010/main" val="276792820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Título"/>
          <p:cNvSpPr>
            <a:spLocks noGrp="1"/>
          </p:cNvSpPr>
          <p:nvPr>
            <p:ph type="title"/>
          </p:nvPr>
        </p:nvSpPr>
        <p:spPr/>
        <p:txBody>
          <a:bodyPr>
            <a:normAutofit fontScale="90000"/>
          </a:bodyPr>
          <a:lstStyle/>
          <a:p>
            <a:r>
              <a:rPr lang="es-CO" dirty="0" smtClean="0"/>
              <a:t/>
            </a:r>
            <a:br>
              <a:rPr lang="es-CO" dirty="0" smtClean="0"/>
            </a:br>
            <a:r>
              <a:rPr lang="es-CO" dirty="0" err="1" smtClean="0"/>
              <a:t>Acaz</a:t>
            </a:r>
            <a:r>
              <a:rPr lang="es-CO" dirty="0"/>
              <a:t> 2 Crónicas 28 (2 R. 16.1-20)</a:t>
            </a:r>
            <a:r>
              <a:rPr lang="es-CO" dirty="0" smtClean="0"/>
              <a:t/>
            </a:r>
            <a:br>
              <a:rPr lang="es-CO" dirty="0" smtClean="0"/>
            </a:br>
            <a:endParaRPr lang="es-CO" dirty="0"/>
          </a:p>
        </p:txBody>
      </p:sp>
      <p:sp>
        <p:nvSpPr>
          <p:cNvPr id="6" name="5 Marcador de contenido"/>
          <p:cNvSpPr>
            <a:spLocks noGrp="1"/>
          </p:cNvSpPr>
          <p:nvPr>
            <p:ph idx="1"/>
          </p:nvPr>
        </p:nvSpPr>
        <p:spPr>
          <a:xfrm>
            <a:off x="457200" y="1268760"/>
            <a:ext cx="8229600" cy="5040560"/>
          </a:xfrm>
        </p:spPr>
        <p:txBody>
          <a:bodyPr>
            <a:normAutofit fontScale="70000" lnSpcReduction="20000"/>
          </a:bodyPr>
          <a:lstStyle/>
          <a:p>
            <a:r>
              <a:rPr lang="es-CO" b="1" baseline="30000" dirty="0" smtClean="0"/>
              <a:t>9</a:t>
            </a:r>
            <a:r>
              <a:rPr lang="es-CO" b="1" baseline="30000" dirty="0"/>
              <a:t> </a:t>
            </a:r>
            <a:r>
              <a:rPr lang="es-CO" dirty="0"/>
              <a:t>Había entonces allí un profeta de Jehová que se llamaba Obed, el cual salió delante del ejército cuando entraba en Samaria, y les dijo: He aquí, Jehová el Dios de vuestros padres, por el enojo contra Judá, los ha entregado en vuestras manos; y vosotros los habéis matado con ira que ha llegado hasta el cielo.</a:t>
            </a:r>
          </a:p>
          <a:p>
            <a:r>
              <a:rPr lang="es-CO" b="1" u="sng" baseline="30000" dirty="0"/>
              <a:t>10 </a:t>
            </a:r>
            <a:r>
              <a:rPr lang="es-CO" u="sng" dirty="0"/>
              <a:t>Y ahora habéis determinado sujetar a vosotros a Judá y a Jerusalén como siervos y siervas; mas ¿no habéis pecado vosotros contra Jehová vuestro Dios?</a:t>
            </a:r>
          </a:p>
          <a:p>
            <a:r>
              <a:rPr lang="es-CO" b="1" baseline="30000" dirty="0"/>
              <a:t>11 </a:t>
            </a:r>
            <a:r>
              <a:rPr lang="es-CO" dirty="0"/>
              <a:t>Oídme, pues, ahora, y devolved a los cautivos que habéis tomado de vuestros hermanos; porque Jehová está airado contra vosotros.</a:t>
            </a:r>
          </a:p>
          <a:p>
            <a:r>
              <a:rPr lang="es-CO" b="1" baseline="30000" dirty="0"/>
              <a:t>12 </a:t>
            </a:r>
            <a:r>
              <a:rPr lang="es-CO" dirty="0"/>
              <a:t>Entonces se levantaron algunos varones de los principales de los hijos de Efraín, Azarías hijo de </a:t>
            </a:r>
            <a:r>
              <a:rPr lang="es-CO" dirty="0" err="1"/>
              <a:t>Johanán</a:t>
            </a:r>
            <a:r>
              <a:rPr lang="es-CO" dirty="0"/>
              <a:t>, </a:t>
            </a:r>
            <a:r>
              <a:rPr lang="es-CO" dirty="0" err="1"/>
              <a:t>Berequías</a:t>
            </a:r>
            <a:r>
              <a:rPr lang="es-CO" dirty="0"/>
              <a:t> hijo de </a:t>
            </a:r>
            <a:r>
              <a:rPr lang="es-CO" dirty="0" err="1"/>
              <a:t>Mesilemot</a:t>
            </a:r>
            <a:r>
              <a:rPr lang="es-CO" dirty="0"/>
              <a:t>, Ezequías hijo de </a:t>
            </a:r>
            <a:r>
              <a:rPr lang="es-CO" dirty="0" err="1"/>
              <a:t>Salum</a:t>
            </a:r>
            <a:r>
              <a:rPr lang="es-CO" dirty="0"/>
              <a:t>, y Amasa hijo de </a:t>
            </a:r>
            <a:r>
              <a:rPr lang="es-CO" dirty="0" err="1"/>
              <a:t>Hadlai</a:t>
            </a:r>
            <a:r>
              <a:rPr lang="es-CO" dirty="0"/>
              <a:t>, contra los que venían de la guerra</a:t>
            </a:r>
            <a:r>
              <a:rPr lang="es-CO" dirty="0" smtClean="0"/>
              <a:t>.</a:t>
            </a:r>
            <a:endParaRPr lang="es-CO" dirty="0"/>
          </a:p>
        </p:txBody>
      </p:sp>
    </p:spTree>
    <p:extLst>
      <p:ext uri="{BB962C8B-B14F-4D97-AF65-F5344CB8AC3E}">
        <p14:creationId xmlns:p14="http://schemas.microsoft.com/office/powerpoint/2010/main" val="122797641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Título"/>
          <p:cNvSpPr>
            <a:spLocks noGrp="1"/>
          </p:cNvSpPr>
          <p:nvPr>
            <p:ph type="title"/>
          </p:nvPr>
        </p:nvSpPr>
        <p:spPr/>
        <p:txBody>
          <a:bodyPr>
            <a:normAutofit fontScale="90000"/>
          </a:bodyPr>
          <a:lstStyle/>
          <a:p>
            <a:r>
              <a:rPr lang="es-CO" dirty="0" smtClean="0"/>
              <a:t/>
            </a:r>
            <a:br>
              <a:rPr lang="es-CO" dirty="0" smtClean="0"/>
            </a:br>
            <a:r>
              <a:rPr lang="es-CO" dirty="0" err="1" smtClean="0"/>
              <a:t>Acaz</a:t>
            </a:r>
            <a:r>
              <a:rPr lang="es-CO" dirty="0"/>
              <a:t> 2 Crónicas 28 (2 R. 16.1-20)</a:t>
            </a:r>
            <a:r>
              <a:rPr lang="es-CO" dirty="0" smtClean="0"/>
              <a:t/>
            </a:r>
            <a:br>
              <a:rPr lang="es-CO" dirty="0" smtClean="0"/>
            </a:br>
            <a:endParaRPr lang="es-CO" dirty="0"/>
          </a:p>
        </p:txBody>
      </p:sp>
      <p:sp>
        <p:nvSpPr>
          <p:cNvPr id="6" name="5 Marcador de contenido"/>
          <p:cNvSpPr>
            <a:spLocks noGrp="1"/>
          </p:cNvSpPr>
          <p:nvPr>
            <p:ph idx="1"/>
          </p:nvPr>
        </p:nvSpPr>
        <p:spPr>
          <a:xfrm>
            <a:off x="457200" y="1268760"/>
            <a:ext cx="8229600" cy="5040560"/>
          </a:xfrm>
        </p:spPr>
        <p:txBody>
          <a:bodyPr>
            <a:normAutofit fontScale="62500" lnSpcReduction="20000"/>
          </a:bodyPr>
          <a:lstStyle/>
          <a:p>
            <a:r>
              <a:rPr lang="es-CO" b="1" baseline="30000" dirty="0" smtClean="0"/>
              <a:t>13</a:t>
            </a:r>
            <a:r>
              <a:rPr lang="es-CO" b="1" baseline="30000" dirty="0"/>
              <a:t> </a:t>
            </a:r>
            <a:r>
              <a:rPr lang="es-CO" dirty="0"/>
              <a:t>Y les dijeron: No traigáis aquí a los cautivos, porque el pecado contra Jehová estará sobre nosotros. Vosotros tratáis de añadir sobre nuestros pecados y sobre nuestras culpas, siendo muy grande nuestro delito, y el ardor de la ira contra Israel.</a:t>
            </a:r>
          </a:p>
          <a:p>
            <a:r>
              <a:rPr lang="es-CO" b="1" baseline="30000" dirty="0"/>
              <a:t>14 </a:t>
            </a:r>
            <a:r>
              <a:rPr lang="es-CO" dirty="0"/>
              <a:t>Entonces el ejército dejó los cautivos y el botín delante de los príncipes y de toda la multitud.</a:t>
            </a:r>
          </a:p>
          <a:p>
            <a:r>
              <a:rPr lang="es-CO" b="1" baseline="30000" dirty="0"/>
              <a:t>15 </a:t>
            </a:r>
            <a:r>
              <a:rPr lang="es-CO" dirty="0"/>
              <a:t>Y se levantaron los varones nombrados, y tomaron a los cautivos, y del despojo vistieron a los que de ellos estaban desnudos; </a:t>
            </a:r>
            <a:r>
              <a:rPr lang="es-CO" u="sng" dirty="0"/>
              <a:t>los vistieron, los calzaron, y les dieron de comer y de beber, los ungieron, y condujeron en asnos a todos los débiles, y los llevaron hasta Jericó, ciudad de las palmeras, cerca de sus hermanos;</a:t>
            </a:r>
            <a:r>
              <a:rPr lang="es-CO" dirty="0"/>
              <a:t> y ellos volvieron a Samaria.</a:t>
            </a:r>
          </a:p>
          <a:p>
            <a:r>
              <a:rPr lang="es-CO" b="1" u="sng" baseline="30000" dirty="0"/>
              <a:t>16 </a:t>
            </a:r>
            <a:r>
              <a:rPr lang="es-CO" b="1" u="sng" dirty="0"/>
              <a:t>En aquel tiempo envió a pedir el rey </a:t>
            </a:r>
            <a:r>
              <a:rPr lang="es-CO" b="1" u="sng" dirty="0" err="1"/>
              <a:t>Acaz</a:t>
            </a:r>
            <a:r>
              <a:rPr lang="es-CO" b="1" u="sng" dirty="0"/>
              <a:t> a los reyes de Asiria que le ayudasen.</a:t>
            </a:r>
          </a:p>
          <a:p>
            <a:r>
              <a:rPr lang="es-CO" b="1" baseline="30000" dirty="0"/>
              <a:t>17 </a:t>
            </a:r>
            <a:r>
              <a:rPr lang="es-CO" dirty="0"/>
              <a:t>Porque también los </a:t>
            </a:r>
            <a:r>
              <a:rPr lang="es-CO" u="sng" dirty="0"/>
              <a:t>edomitas</a:t>
            </a:r>
            <a:r>
              <a:rPr lang="es-CO" dirty="0"/>
              <a:t> habían venido y atacado a los de Judá, y habían llevado cautivos.</a:t>
            </a:r>
          </a:p>
          <a:p>
            <a:r>
              <a:rPr lang="es-CO" b="1" baseline="30000" dirty="0"/>
              <a:t>18 </a:t>
            </a:r>
            <a:r>
              <a:rPr lang="es-CO" dirty="0"/>
              <a:t>Asimismo </a:t>
            </a:r>
            <a:r>
              <a:rPr lang="es-CO" u="sng" dirty="0"/>
              <a:t>los filisteos </a:t>
            </a:r>
            <a:r>
              <a:rPr lang="es-CO" dirty="0"/>
              <a:t>se habían extendido por las ciudades de la </a:t>
            </a:r>
            <a:r>
              <a:rPr lang="es-CO" dirty="0" err="1"/>
              <a:t>Sefela</a:t>
            </a:r>
            <a:r>
              <a:rPr lang="es-CO" dirty="0"/>
              <a:t> y del </a:t>
            </a:r>
            <a:r>
              <a:rPr lang="es-CO" dirty="0" err="1"/>
              <a:t>Neguev</a:t>
            </a:r>
            <a:r>
              <a:rPr lang="es-CO" dirty="0"/>
              <a:t> de Judá, y habían tomado </a:t>
            </a:r>
            <a:r>
              <a:rPr lang="es-CO" dirty="0" err="1"/>
              <a:t>Bet-semes</a:t>
            </a:r>
            <a:r>
              <a:rPr lang="es-CO" dirty="0"/>
              <a:t>, </a:t>
            </a:r>
            <a:r>
              <a:rPr lang="es-CO" dirty="0" err="1"/>
              <a:t>Ajalón</a:t>
            </a:r>
            <a:r>
              <a:rPr lang="es-CO" dirty="0"/>
              <a:t>, </a:t>
            </a:r>
            <a:r>
              <a:rPr lang="es-CO" dirty="0" err="1"/>
              <a:t>Gederot</a:t>
            </a:r>
            <a:r>
              <a:rPr lang="es-CO" dirty="0"/>
              <a:t>, Soco con sus aldeas, </a:t>
            </a:r>
            <a:r>
              <a:rPr lang="es-CO" dirty="0" err="1"/>
              <a:t>Timna</a:t>
            </a:r>
            <a:r>
              <a:rPr lang="es-CO" dirty="0"/>
              <a:t> también con sus aldeas, y </a:t>
            </a:r>
            <a:r>
              <a:rPr lang="es-CO" dirty="0" err="1"/>
              <a:t>Gimzo</a:t>
            </a:r>
            <a:r>
              <a:rPr lang="es-CO" dirty="0"/>
              <a:t> con sus aldeas; y </a:t>
            </a:r>
            <a:r>
              <a:rPr lang="es-CO" u="sng" dirty="0"/>
              <a:t>habitaban en ellas</a:t>
            </a:r>
            <a:r>
              <a:rPr lang="es-CO" u="sng" dirty="0" smtClean="0"/>
              <a:t>.</a:t>
            </a:r>
            <a:endParaRPr lang="es-CO" u="sng" dirty="0"/>
          </a:p>
        </p:txBody>
      </p:sp>
    </p:spTree>
    <p:extLst>
      <p:ext uri="{BB962C8B-B14F-4D97-AF65-F5344CB8AC3E}">
        <p14:creationId xmlns:p14="http://schemas.microsoft.com/office/powerpoint/2010/main" val="276869838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Título"/>
          <p:cNvSpPr>
            <a:spLocks noGrp="1"/>
          </p:cNvSpPr>
          <p:nvPr>
            <p:ph type="title"/>
          </p:nvPr>
        </p:nvSpPr>
        <p:spPr/>
        <p:txBody>
          <a:bodyPr>
            <a:normAutofit fontScale="90000"/>
          </a:bodyPr>
          <a:lstStyle/>
          <a:p>
            <a:r>
              <a:rPr lang="es-CO" dirty="0" smtClean="0"/>
              <a:t/>
            </a:r>
            <a:br>
              <a:rPr lang="es-CO" dirty="0" smtClean="0"/>
            </a:br>
            <a:r>
              <a:rPr lang="es-CO" dirty="0" err="1" smtClean="0"/>
              <a:t>Acaz</a:t>
            </a:r>
            <a:r>
              <a:rPr lang="es-CO" dirty="0"/>
              <a:t> 2 Crónicas 28 (2 R. 16.1-20)</a:t>
            </a:r>
            <a:r>
              <a:rPr lang="es-CO" dirty="0" smtClean="0"/>
              <a:t/>
            </a:r>
            <a:br>
              <a:rPr lang="es-CO" dirty="0" smtClean="0"/>
            </a:br>
            <a:endParaRPr lang="es-CO" dirty="0"/>
          </a:p>
        </p:txBody>
      </p:sp>
      <p:sp>
        <p:nvSpPr>
          <p:cNvPr id="6" name="5 Marcador de contenido"/>
          <p:cNvSpPr>
            <a:spLocks noGrp="1"/>
          </p:cNvSpPr>
          <p:nvPr>
            <p:ph idx="1"/>
          </p:nvPr>
        </p:nvSpPr>
        <p:spPr/>
        <p:txBody>
          <a:bodyPr>
            <a:normAutofit fontScale="77500" lnSpcReduction="20000"/>
          </a:bodyPr>
          <a:lstStyle/>
          <a:p>
            <a:r>
              <a:rPr lang="es-CO" sz="3600" b="1" baseline="30000" dirty="0" smtClean="0"/>
              <a:t>19</a:t>
            </a:r>
            <a:r>
              <a:rPr lang="es-CO" sz="3600" b="1" baseline="30000" dirty="0"/>
              <a:t> </a:t>
            </a:r>
            <a:r>
              <a:rPr lang="es-CO" sz="3600" b="1" dirty="0"/>
              <a:t>Porque Jehová había humillado a Judá por causa de </a:t>
            </a:r>
            <a:r>
              <a:rPr lang="es-CO" sz="3600" b="1" dirty="0" err="1"/>
              <a:t>Acaz</a:t>
            </a:r>
            <a:r>
              <a:rPr lang="es-CO" sz="3600" b="1" dirty="0"/>
              <a:t> rey de Israel, por cuanto él había actuado desenfrenadamente en Judá, y había prevaricado gravemente contra Jehová.</a:t>
            </a:r>
          </a:p>
          <a:p>
            <a:r>
              <a:rPr lang="es-CO" sz="3600" b="1" baseline="30000" dirty="0"/>
              <a:t>20 </a:t>
            </a:r>
            <a:r>
              <a:rPr lang="es-CO" sz="3600" dirty="0"/>
              <a:t>También vino contra él </a:t>
            </a:r>
            <a:r>
              <a:rPr lang="es-CO" sz="3600" dirty="0" err="1"/>
              <a:t>Tiglat-pileser</a:t>
            </a:r>
            <a:r>
              <a:rPr lang="es-CO" sz="3600" dirty="0"/>
              <a:t> </a:t>
            </a:r>
            <a:r>
              <a:rPr lang="es-CO" sz="3600" u="sng" dirty="0"/>
              <a:t>rey de los asirios, quien lo redujo a estrechez, y no lo fortaleció.</a:t>
            </a:r>
          </a:p>
          <a:p>
            <a:r>
              <a:rPr lang="es-CO" sz="3600" b="1" baseline="30000" dirty="0"/>
              <a:t>21 </a:t>
            </a:r>
            <a:r>
              <a:rPr lang="es-CO" sz="3600" dirty="0"/>
              <a:t>No obstante que </a:t>
            </a:r>
            <a:r>
              <a:rPr lang="es-CO" sz="3600" u="sng" dirty="0"/>
              <a:t>despojó</a:t>
            </a:r>
            <a:r>
              <a:rPr lang="es-CO" sz="3600" dirty="0"/>
              <a:t> </a:t>
            </a:r>
            <a:r>
              <a:rPr lang="es-CO" sz="3600" dirty="0" err="1"/>
              <a:t>Acaz</a:t>
            </a:r>
            <a:r>
              <a:rPr lang="es-CO" sz="3600" dirty="0"/>
              <a:t> </a:t>
            </a:r>
            <a:r>
              <a:rPr lang="es-CO" sz="3600" u="sng" dirty="0"/>
              <a:t>la casa de Jehová, y la casa real, y las de los príncipes, para dar al rey de los asirios, éste no le ayudó.</a:t>
            </a:r>
          </a:p>
          <a:p>
            <a:r>
              <a:rPr lang="es-CO" sz="3600" b="1" baseline="30000" dirty="0"/>
              <a:t>22 </a:t>
            </a:r>
            <a:r>
              <a:rPr lang="es-CO" sz="3600" u="sng" dirty="0"/>
              <a:t>Además el rey </a:t>
            </a:r>
            <a:r>
              <a:rPr lang="es-CO" sz="3600" u="sng" dirty="0" err="1"/>
              <a:t>Acaz</a:t>
            </a:r>
            <a:r>
              <a:rPr lang="es-CO" sz="3600" u="sng" dirty="0"/>
              <a:t> en el tiempo que aquél le apuraba, añadió mayor pecado contra Jehová;</a:t>
            </a:r>
          </a:p>
          <a:p>
            <a:pPr algn="just"/>
            <a:endParaRPr lang="es-CO" dirty="0"/>
          </a:p>
        </p:txBody>
      </p:sp>
    </p:spTree>
    <p:extLst>
      <p:ext uri="{BB962C8B-B14F-4D97-AF65-F5344CB8AC3E}">
        <p14:creationId xmlns:p14="http://schemas.microsoft.com/office/powerpoint/2010/main" val="320958834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Título"/>
          <p:cNvSpPr>
            <a:spLocks noGrp="1"/>
          </p:cNvSpPr>
          <p:nvPr>
            <p:ph type="title"/>
          </p:nvPr>
        </p:nvSpPr>
        <p:spPr/>
        <p:txBody>
          <a:bodyPr>
            <a:normAutofit fontScale="90000"/>
          </a:bodyPr>
          <a:lstStyle/>
          <a:p>
            <a:r>
              <a:rPr lang="es-CO" dirty="0" smtClean="0"/>
              <a:t/>
            </a:r>
            <a:br>
              <a:rPr lang="es-CO" dirty="0" smtClean="0"/>
            </a:br>
            <a:r>
              <a:rPr lang="es-CO" dirty="0" err="1" smtClean="0"/>
              <a:t>Acaz</a:t>
            </a:r>
            <a:r>
              <a:rPr lang="es-CO" dirty="0"/>
              <a:t> 2 Crónicas 28 (2 R. 16.1-20)</a:t>
            </a:r>
            <a:r>
              <a:rPr lang="es-CO" dirty="0" smtClean="0"/>
              <a:t/>
            </a:r>
            <a:br>
              <a:rPr lang="es-CO" dirty="0" smtClean="0"/>
            </a:br>
            <a:endParaRPr lang="es-CO" dirty="0"/>
          </a:p>
        </p:txBody>
      </p:sp>
      <p:sp>
        <p:nvSpPr>
          <p:cNvPr id="6" name="5 Marcador de contenido"/>
          <p:cNvSpPr>
            <a:spLocks noGrp="1"/>
          </p:cNvSpPr>
          <p:nvPr>
            <p:ph idx="1"/>
          </p:nvPr>
        </p:nvSpPr>
        <p:spPr/>
        <p:txBody>
          <a:bodyPr>
            <a:normAutofit fontScale="55000" lnSpcReduction="20000"/>
          </a:bodyPr>
          <a:lstStyle/>
          <a:p>
            <a:r>
              <a:rPr lang="es-CO" sz="3600" b="1" baseline="30000" dirty="0" smtClean="0"/>
              <a:t>23</a:t>
            </a:r>
            <a:r>
              <a:rPr lang="es-CO" sz="3600" b="1" baseline="30000" dirty="0"/>
              <a:t> </a:t>
            </a:r>
            <a:r>
              <a:rPr lang="es-CO" sz="3600" b="1" dirty="0"/>
              <a:t>porque ofreció sacrificios a los dioses de Damasco que le habían derrotado, y dijo: Pues que los dioses de los reyes de Siria les ayudan, yo también ofreceré sacrificios a ellos para que me ayuden; bien que fueron éstos su ruina, y la de todo Israel.</a:t>
            </a:r>
          </a:p>
          <a:p>
            <a:r>
              <a:rPr lang="es-CO" sz="3600" b="1" baseline="30000" dirty="0"/>
              <a:t>24 </a:t>
            </a:r>
            <a:r>
              <a:rPr lang="es-CO" sz="3600" b="1" dirty="0"/>
              <a:t>Además de eso recogió </a:t>
            </a:r>
            <a:r>
              <a:rPr lang="es-CO" sz="3600" b="1" dirty="0" err="1"/>
              <a:t>Acaz</a:t>
            </a:r>
            <a:r>
              <a:rPr lang="es-CO" sz="3600" b="1" dirty="0"/>
              <a:t> los utensilios de la casa de Dios, y los quebró, y cerró las puertas de la casa de Jehová, y se hizo altares en Jerusalén en todos los rincones.</a:t>
            </a:r>
          </a:p>
          <a:p>
            <a:r>
              <a:rPr lang="es-CO" sz="3600" b="1" baseline="30000" dirty="0"/>
              <a:t>25</a:t>
            </a:r>
            <a:r>
              <a:rPr lang="es-CO" sz="3600" b="1" u="sng" baseline="30000" dirty="0"/>
              <a:t> </a:t>
            </a:r>
            <a:r>
              <a:rPr lang="es-CO" sz="3600" u="sng" dirty="0"/>
              <a:t>Hizo también lugares altos </a:t>
            </a:r>
            <a:r>
              <a:rPr lang="es-CO" sz="3600" dirty="0"/>
              <a:t>en todas las ciudades de Judá, para quemar incienso a los dioses ajenos, provocando así a ira a Jehová el Dios de sus padres.</a:t>
            </a:r>
          </a:p>
          <a:p>
            <a:r>
              <a:rPr lang="es-CO" sz="3600" b="1" baseline="30000" dirty="0"/>
              <a:t>26 </a:t>
            </a:r>
            <a:r>
              <a:rPr lang="es-CO" sz="3600" dirty="0"/>
              <a:t>Los demás de sus hechos, y todos sus caminos, primeros y postreros, he aquí están escritos en el libro de los reyes de Judá y de Israel.</a:t>
            </a:r>
          </a:p>
          <a:p>
            <a:r>
              <a:rPr lang="es-CO" sz="3600" b="1" baseline="30000" dirty="0"/>
              <a:t>27 </a:t>
            </a:r>
            <a:r>
              <a:rPr lang="es-CO" sz="3600" dirty="0"/>
              <a:t>Y durmió </a:t>
            </a:r>
            <a:r>
              <a:rPr lang="es-CO" sz="3600" dirty="0" err="1"/>
              <a:t>Acaz</a:t>
            </a:r>
            <a:r>
              <a:rPr lang="es-CO" sz="3600" dirty="0"/>
              <a:t> con sus padres, y lo sepultaron en la ciudad de Jerusalén, </a:t>
            </a:r>
            <a:r>
              <a:rPr lang="es-CO" sz="3600" b="1" dirty="0"/>
              <a:t>pero</a:t>
            </a:r>
            <a:r>
              <a:rPr lang="es-CO" sz="3600" b="1" u="sng" dirty="0"/>
              <a:t> no </a:t>
            </a:r>
            <a:r>
              <a:rPr lang="es-CO" sz="3600" b="1" dirty="0"/>
              <a:t>lo metieron en los sepulcros de los reyes de Israel; </a:t>
            </a:r>
            <a:r>
              <a:rPr lang="es-CO" sz="3600" dirty="0"/>
              <a:t>y reinó en su lugar Ezequías su hijo.</a:t>
            </a:r>
          </a:p>
          <a:p>
            <a:pPr algn="just"/>
            <a:endParaRPr lang="es-CO" dirty="0"/>
          </a:p>
        </p:txBody>
      </p:sp>
    </p:spTree>
    <p:extLst>
      <p:ext uri="{BB962C8B-B14F-4D97-AF65-F5344CB8AC3E}">
        <p14:creationId xmlns:p14="http://schemas.microsoft.com/office/powerpoint/2010/main" val="131217935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O" dirty="0" err="1" smtClean="0"/>
              <a:t>Jeroboam</a:t>
            </a:r>
            <a:r>
              <a:rPr lang="es-CO" dirty="0" smtClean="0"/>
              <a:t> II  2 Reyes 14: 23-29</a:t>
            </a:r>
            <a:endParaRPr lang="es-CO" dirty="0"/>
          </a:p>
        </p:txBody>
      </p:sp>
      <p:sp>
        <p:nvSpPr>
          <p:cNvPr id="3" name="2 Marcador de contenido"/>
          <p:cNvSpPr>
            <a:spLocks noGrp="1"/>
          </p:cNvSpPr>
          <p:nvPr>
            <p:ph idx="1"/>
          </p:nvPr>
        </p:nvSpPr>
        <p:spPr/>
        <p:txBody>
          <a:bodyPr>
            <a:normAutofit fontScale="85000" lnSpcReduction="10000"/>
          </a:bodyPr>
          <a:lstStyle/>
          <a:p>
            <a:r>
              <a:rPr lang="es-CO" b="1" baseline="30000" dirty="0"/>
              <a:t>23 </a:t>
            </a:r>
            <a:r>
              <a:rPr lang="es-CO" dirty="0"/>
              <a:t>El año quince de </a:t>
            </a:r>
            <a:r>
              <a:rPr lang="es-CO" dirty="0" err="1"/>
              <a:t>Amasías</a:t>
            </a:r>
            <a:r>
              <a:rPr lang="es-CO" dirty="0"/>
              <a:t> hijo de </a:t>
            </a:r>
            <a:r>
              <a:rPr lang="es-CO" dirty="0" err="1"/>
              <a:t>Joás</a:t>
            </a:r>
            <a:r>
              <a:rPr lang="es-CO" dirty="0"/>
              <a:t> rey de Judá, comenzó a reinar </a:t>
            </a:r>
            <a:r>
              <a:rPr lang="es-CO" dirty="0" err="1"/>
              <a:t>Jeroboam</a:t>
            </a:r>
            <a:r>
              <a:rPr lang="es-CO" dirty="0"/>
              <a:t> hijo de </a:t>
            </a:r>
            <a:r>
              <a:rPr lang="es-CO" dirty="0" err="1"/>
              <a:t>Joás</a:t>
            </a:r>
            <a:r>
              <a:rPr lang="es-CO" dirty="0"/>
              <a:t> sobre Israel en Samaria; y reinó cuarenta y un años.</a:t>
            </a:r>
          </a:p>
          <a:p>
            <a:r>
              <a:rPr lang="es-CO" b="1" baseline="30000" dirty="0"/>
              <a:t>24 </a:t>
            </a:r>
            <a:r>
              <a:rPr lang="es-CO" b="1" dirty="0"/>
              <a:t>E hizo lo malo ante los ojos de Jehová, y no se apartó de todos los pecados </a:t>
            </a:r>
            <a:r>
              <a:rPr lang="es-CO" dirty="0"/>
              <a:t>de </a:t>
            </a:r>
            <a:r>
              <a:rPr lang="es-CO" dirty="0" err="1"/>
              <a:t>Jeroboam</a:t>
            </a:r>
            <a:r>
              <a:rPr lang="es-CO" dirty="0"/>
              <a:t> hijo de </a:t>
            </a:r>
            <a:r>
              <a:rPr lang="es-CO" dirty="0" err="1"/>
              <a:t>Nabat</a:t>
            </a:r>
            <a:r>
              <a:rPr lang="es-CO" dirty="0"/>
              <a:t>, el que hizo pecar a Israel.</a:t>
            </a:r>
          </a:p>
          <a:p>
            <a:r>
              <a:rPr lang="es-CO" b="1" baseline="30000" dirty="0"/>
              <a:t>25 </a:t>
            </a:r>
            <a:r>
              <a:rPr lang="es-CO" u="sng" dirty="0"/>
              <a:t>El restauró los límites de Israel </a:t>
            </a:r>
            <a:r>
              <a:rPr lang="es-CO" dirty="0"/>
              <a:t>desde la entrada de </a:t>
            </a:r>
            <a:r>
              <a:rPr lang="es-CO" dirty="0" err="1"/>
              <a:t>Hamat</a:t>
            </a:r>
            <a:r>
              <a:rPr lang="es-CO" dirty="0"/>
              <a:t> hasta el mar del </a:t>
            </a:r>
            <a:r>
              <a:rPr lang="es-CO" dirty="0" err="1"/>
              <a:t>Arabá</a:t>
            </a:r>
            <a:r>
              <a:rPr lang="es-CO" dirty="0"/>
              <a:t>, conforme a la palabra de Jehová Dios de Israel, la cual él había hablado por su siervo Jonás hijo de </a:t>
            </a:r>
            <a:r>
              <a:rPr lang="es-CO" dirty="0" err="1"/>
              <a:t>Amitai</a:t>
            </a:r>
            <a:r>
              <a:rPr lang="es-CO" dirty="0"/>
              <a:t>, profeta que fue de </a:t>
            </a:r>
            <a:r>
              <a:rPr lang="es-CO" dirty="0" err="1"/>
              <a:t>Gat-hefer</a:t>
            </a:r>
            <a:r>
              <a:rPr lang="es-CO" dirty="0"/>
              <a:t>.</a:t>
            </a:r>
          </a:p>
          <a:p>
            <a:endParaRPr lang="es-CO" dirty="0"/>
          </a:p>
        </p:txBody>
      </p:sp>
    </p:spTree>
    <p:extLst>
      <p:ext uri="{BB962C8B-B14F-4D97-AF65-F5344CB8AC3E}">
        <p14:creationId xmlns:p14="http://schemas.microsoft.com/office/powerpoint/2010/main" val="127750759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O" dirty="0" err="1" smtClean="0"/>
              <a:t>Jeroboam</a:t>
            </a:r>
            <a:r>
              <a:rPr lang="es-CO" dirty="0" smtClean="0"/>
              <a:t> II  2 Reyes 14: 23-29</a:t>
            </a:r>
            <a:endParaRPr lang="es-CO" dirty="0"/>
          </a:p>
        </p:txBody>
      </p:sp>
      <p:sp>
        <p:nvSpPr>
          <p:cNvPr id="3" name="2 Marcador de contenido"/>
          <p:cNvSpPr>
            <a:spLocks noGrp="1"/>
          </p:cNvSpPr>
          <p:nvPr>
            <p:ph idx="1"/>
          </p:nvPr>
        </p:nvSpPr>
        <p:spPr/>
        <p:txBody>
          <a:bodyPr>
            <a:normAutofit fontScale="77500" lnSpcReduction="20000"/>
          </a:bodyPr>
          <a:lstStyle/>
          <a:p>
            <a:r>
              <a:rPr lang="es-CO" b="1" u="sng" baseline="30000" dirty="0" smtClean="0"/>
              <a:t>26</a:t>
            </a:r>
            <a:r>
              <a:rPr lang="es-CO" b="1" u="sng" baseline="30000" dirty="0"/>
              <a:t> </a:t>
            </a:r>
            <a:r>
              <a:rPr lang="es-CO" u="sng" dirty="0"/>
              <a:t>Porque Jehová miró la muy amarga aflicción de Israel; que no había siervo ni libre, ni quien diese ayuda a Israel;</a:t>
            </a:r>
          </a:p>
          <a:p>
            <a:r>
              <a:rPr lang="es-CO" b="1" u="sng" baseline="30000" dirty="0"/>
              <a:t>27 </a:t>
            </a:r>
            <a:r>
              <a:rPr lang="es-CO" u="sng" dirty="0"/>
              <a:t>y Jehová no había determinado raer el nombre de Israel de debajo del cielo; por tanto, los salvó por mano de </a:t>
            </a:r>
            <a:r>
              <a:rPr lang="es-CO" u="sng" dirty="0" err="1"/>
              <a:t>Jeroboam</a:t>
            </a:r>
            <a:r>
              <a:rPr lang="es-CO" u="sng" dirty="0"/>
              <a:t> hijo de </a:t>
            </a:r>
            <a:r>
              <a:rPr lang="es-CO" u="sng" dirty="0" err="1"/>
              <a:t>Joás</a:t>
            </a:r>
            <a:r>
              <a:rPr lang="es-CO" u="sng" dirty="0"/>
              <a:t>.</a:t>
            </a:r>
          </a:p>
          <a:p>
            <a:r>
              <a:rPr lang="es-CO" b="1" baseline="30000" dirty="0"/>
              <a:t>28 </a:t>
            </a:r>
            <a:r>
              <a:rPr lang="es-CO" dirty="0"/>
              <a:t>Los demás hechos de </a:t>
            </a:r>
            <a:r>
              <a:rPr lang="es-CO" dirty="0" err="1"/>
              <a:t>Jeroboam</a:t>
            </a:r>
            <a:r>
              <a:rPr lang="es-CO" dirty="0"/>
              <a:t>, y </a:t>
            </a:r>
            <a:r>
              <a:rPr lang="es-CO" u="sng" dirty="0"/>
              <a:t>todo lo que hizo, y su valentía, y todas las guerras que hizo, y cómo restituyó al dominio de Israel </a:t>
            </a:r>
            <a:r>
              <a:rPr lang="es-CO" dirty="0"/>
              <a:t>a Damasco y </a:t>
            </a:r>
            <a:r>
              <a:rPr lang="es-CO" dirty="0" err="1"/>
              <a:t>Hamat</a:t>
            </a:r>
            <a:r>
              <a:rPr lang="es-CO" dirty="0"/>
              <a:t>, que habían pertenecido a Judá, ¿no está escrito en el libro de las crónicas de los reyes de Israel?</a:t>
            </a:r>
          </a:p>
          <a:p>
            <a:r>
              <a:rPr lang="es-CO" b="1" baseline="30000" dirty="0"/>
              <a:t>29 </a:t>
            </a:r>
            <a:r>
              <a:rPr lang="es-CO" dirty="0"/>
              <a:t>Y durmió </a:t>
            </a:r>
            <a:r>
              <a:rPr lang="es-CO" dirty="0" err="1"/>
              <a:t>Jeroboam</a:t>
            </a:r>
            <a:r>
              <a:rPr lang="es-CO" dirty="0"/>
              <a:t> con sus padres, los reyes de Israel, y reinó en su lugar Zacarías su hijo.</a:t>
            </a:r>
          </a:p>
          <a:p>
            <a:endParaRPr lang="es-CO" dirty="0"/>
          </a:p>
        </p:txBody>
      </p:sp>
    </p:spTree>
    <p:extLst>
      <p:ext uri="{BB962C8B-B14F-4D97-AF65-F5344CB8AC3E}">
        <p14:creationId xmlns:p14="http://schemas.microsoft.com/office/powerpoint/2010/main" val="306221526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116632"/>
            <a:ext cx="8229600" cy="792088"/>
          </a:xfrm>
        </p:spPr>
        <p:txBody>
          <a:bodyPr>
            <a:normAutofit/>
          </a:bodyPr>
          <a:lstStyle/>
          <a:p>
            <a:r>
              <a:rPr lang="es-CO" dirty="0" smtClean="0"/>
              <a:t>2 Reyes 17 </a:t>
            </a:r>
            <a:endParaRPr lang="es-CO" dirty="0"/>
          </a:p>
        </p:txBody>
      </p:sp>
      <p:sp>
        <p:nvSpPr>
          <p:cNvPr id="3" name="2 Marcador de contenido"/>
          <p:cNvSpPr>
            <a:spLocks noGrp="1"/>
          </p:cNvSpPr>
          <p:nvPr>
            <p:ph idx="1"/>
          </p:nvPr>
        </p:nvSpPr>
        <p:spPr>
          <a:xfrm>
            <a:off x="457200" y="980728"/>
            <a:ext cx="8229600" cy="5616624"/>
          </a:xfrm>
        </p:spPr>
        <p:txBody>
          <a:bodyPr>
            <a:normAutofit fontScale="47500" lnSpcReduction="20000"/>
          </a:bodyPr>
          <a:lstStyle/>
          <a:p>
            <a:r>
              <a:rPr lang="es-CO" sz="4600" b="1" dirty="0" smtClean="0"/>
              <a:t>17</a:t>
            </a:r>
            <a:r>
              <a:rPr lang="es-CO" sz="4600" b="1" dirty="0"/>
              <a:t> </a:t>
            </a:r>
            <a:r>
              <a:rPr lang="es-CO" sz="4600" dirty="0"/>
              <a:t> En el año duodécimo de </a:t>
            </a:r>
            <a:r>
              <a:rPr lang="es-CO" sz="4600" dirty="0" err="1"/>
              <a:t>Acaz</a:t>
            </a:r>
            <a:r>
              <a:rPr lang="es-CO" sz="4600" dirty="0"/>
              <a:t> rey de Judá, comenzó a reinar Oseas hijo de </a:t>
            </a:r>
            <a:r>
              <a:rPr lang="es-CO" sz="4600" dirty="0" err="1"/>
              <a:t>Ela</a:t>
            </a:r>
            <a:r>
              <a:rPr lang="es-CO" sz="4600" dirty="0"/>
              <a:t> en Samaria sobre Israel; y reinó nueve años.</a:t>
            </a:r>
          </a:p>
          <a:p>
            <a:r>
              <a:rPr lang="es-CO" sz="4600" b="1" baseline="30000" dirty="0"/>
              <a:t>2 </a:t>
            </a:r>
            <a:r>
              <a:rPr lang="es-CO" sz="4600" dirty="0"/>
              <a:t>E hizo lo malo ante los ojos de Jehová, aunque no como los reyes de Israel que habían sido antes de él.</a:t>
            </a:r>
          </a:p>
          <a:p>
            <a:r>
              <a:rPr lang="es-CO" sz="4600" b="1" baseline="30000" dirty="0"/>
              <a:t>3 </a:t>
            </a:r>
            <a:r>
              <a:rPr lang="es-CO" sz="4600" dirty="0"/>
              <a:t>Contra éste subió </a:t>
            </a:r>
            <a:r>
              <a:rPr lang="es-CO" sz="4600" dirty="0" err="1"/>
              <a:t>Salmanasar</a:t>
            </a:r>
            <a:r>
              <a:rPr lang="es-CO" sz="4600" dirty="0"/>
              <a:t> rey de los asirios; y Oseas fue hecho su siervo, y le pagaba tributo.</a:t>
            </a:r>
          </a:p>
          <a:p>
            <a:r>
              <a:rPr lang="es-CO" sz="4600" b="1" baseline="30000" dirty="0"/>
              <a:t>4 </a:t>
            </a:r>
            <a:r>
              <a:rPr lang="es-CO" sz="4600" dirty="0"/>
              <a:t>Mas el rey de Asiria descubrió que Oseas conspiraba; porque había enviado embajadores a So, rey de Egipto, y no pagaba tributo al rey de Asiria, como lo hacía cada año; por lo que el rey de Asiria le detuvo, y le aprisionó en la casa de la cárcel.</a:t>
            </a:r>
          </a:p>
          <a:p>
            <a:r>
              <a:rPr lang="es-CO" sz="4600" b="1" baseline="30000" dirty="0"/>
              <a:t>5 </a:t>
            </a:r>
            <a:r>
              <a:rPr lang="es-CO" sz="4600" dirty="0"/>
              <a:t>Y el rey de Asiria invadió todo el país, y sitió a Samaria, y estuvo sobre ella tres años.</a:t>
            </a:r>
          </a:p>
          <a:p>
            <a:r>
              <a:rPr lang="es-CO" sz="4600" b="1" baseline="30000" dirty="0"/>
              <a:t>6 </a:t>
            </a:r>
            <a:r>
              <a:rPr lang="es-CO" sz="4600" dirty="0"/>
              <a:t>En el año nueve de Oseas, el rey de Asiria tomó Samaria, y llevó a Israel cautivo a Asiria, y los puso en </a:t>
            </a:r>
            <a:r>
              <a:rPr lang="es-CO" sz="4600" dirty="0" err="1"/>
              <a:t>Halah</a:t>
            </a:r>
            <a:r>
              <a:rPr lang="es-CO" sz="4600" dirty="0"/>
              <a:t>, en </a:t>
            </a:r>
            <a:r>
              <a:rPr lang="es-CO" sz="4600" dirty="0" err="1"/>
              <a:t>Habor</a:t>
            </a:r>
            <a:r>
              <a:rPr lang="es-CO" sz="4600" dirty="0"/>
              <a:t> junto al río </a:t>
            </a:r>
            <a:r>
              <a:rPr lang="es-CO" sz="4600" dirty="0" err="1"/>
              <a:t>Gozán</a:t>
            </a:r>
            <a:r>
              <a:rPr lang="es-CO" sz="4600" dirty="0"/>
              <a:t>, y en las ciudades de los medos.</a:t>
            </a:r>
          </a:p>
          <a:p>
            <a:endParaRPr lang="es-CO" dirty="0"/>
          </a:p>
        </p:txBody>
      </p:sp>
    </p:spTree>
    <p:extLst>
      <p:ext uri="{BB962C8B-B14F-4D97-AF65-F5344CB8AC3E}">
        <p14:creationId xmlns:p14="http://schemas.microsoft.com/office/powerpoint/2010/main" val="136935271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116632"/>
            <a:ext cx="8229600" cy="792088"/>
          </a:xfrm>
        </p:spPr>
        <p:txBody>
          <a:bodyPr>
            <a:normAutofit/>
          </a:bodyPr>
          <a:lstStyle/>
          <a:p>
            <a:r>
              <a:rPr lang="es-CO" dirty="0" smtClean="0"/>
              <a:t>2 Reyes 17 </a:t>
            </a:r>
            <a:endParaRPr lang="es-CO" dirty="0"/>
          </a:p>
        </p:txBody>
      </p:sp>
      <p:sp>
        <p:nvSpPr>
          <p:cNvPr id="3" name="2 Marcador de contenido"/>
          <p:cNvSpPr>
            <a:spLocks noGrp="1"/>
          </p:cNvSpPr>
          <p:nvPr>
            <p:ph idx="1"/>
          </p:nvPr>
        </p:nvSpPr>
        <p:spPr>
          <a:xfrm>
            <a:off x="457200" y="980728"/>
            <a:ext cx="8229600" cy="5616624"/>
          </a:xfrm>
        </p:spPr>
        <p:txBody>
          <a:bodyPr>
            <a:normAutofit fontScale="47500" lnSpcReduction="20000"/>
          </a:bodyPr>
          <a:lstStyle/>
          <a:p>
            <a:r>
              <a:rPr lang="es-CO" sz="4600" b="1" baseline="30000" dirty="0" smtClean="0"/>
              <a:t>7</a:t>
            </a:r>
            <a:r>
              <a:rPr lang="es-CO" sz="4600" b="1" baseline="30000" dirty="0"/>
              <a:t> </a:t>
            </a:r>
            <a:r>
              <a:rPr lang="es-CO" sz="4600" dirty="0"/>
              <a:t>Porque los hijos de Israel pecaron contra Jehová su Dios, que los sacó de tierra de Egipto, de bajo la mano de Faraón rey de Egipto, y temieron a dioses ajenos,</a:t>
            </a:r>
          </a:p>
          <a:p>
            <a:r>
              <a:rPr lang="es-CO" sz="4600" b="1" baseline="30000" dirty="0"/>
              <a:t>8 </a:t>
            </a:r>
            <a:r>
              <a:rPr lang="es-CO" sz="4600" dirty="0"/>
              <a:t>y anduvieron en los estatutos de las naciones que Jehová había lanzado de delante de los hijos de Israel, y en los estatutos que hicieron los reyes de Israel.</a:t>
            </a:r>
          </a:p>
          <a:p>
            <a:r>
              <a:rPr lang="es-CO" sz="4600" b="1" baseline="30000" dirty="0"/>
              <a:t>9</a:t>
            </a:r>
            <a:r>
              <a:rPr lang="es-CO" sz="4600" b="1" u="sng" baseline="30000" dirty="0"/>
              <a:t> </a:t>
            </a:r>
            <a:r>
              <a:rPr lang="es-CO" sz="4600" b="1" u="sng" dirty="0"/>
              <a:t>Y los hijos de Israel hicieron secretamente cosas no rectas contra Jehová su Dios, edificándose lugares altos en todas sus ciudades, desde las torres de las atalayas hasta las ciudades fortificadas,</a:t>
            </a:r>
          </a:p>
          <a:p>
            <a:r>
              <a:rPr lang="es-CO" sz="4600" b="1" u="sng" baseline="30000" dirty="0"/>
              <a:t>10 </a:t>
            </a:r>
            <a:r>
              <a:rPr lang="es-CO" sz="4600" b="1" u="sng" dirty="0"/>
              <a:t>y levantaron estatuas e imágenes de </a:t>
            </a:r>
            <a:r>
              <a:rPr lang="es-CO" sz="4600" b="1" u="sng" dirty="0" err="1"/>
              <a:t>Asera</a:t>
            </a:r>
            <a:r>
              <a:rPr lang="es-CO" sz="4600" b="1" u="sng" dirty="0"/>
              <a:t> en todo collado alto, y debajo de todo árbol frondoso,</a:t>
            </a:r>
          </a:p>
          <a:p>
            <a:r>
              <a:rPr lang="es-CO" sz="4600" b="1" u="sng" baseline="30000" dirty="0"/>
              <a:t>11 </a:t>
            </a:r>
            <a:r>
              <a:rPr lang="es-CO" sz="4600" b="1" u="sng" dirty="0"/>
              <a:t>y quemaron allí incienso en todos los lugares altos, a la manera de la naciones que Jehová había traspuesto de delante de ellos, e hicieron cosas muy malas para provocar a ira a Jehová.</a:t>
            </a:r>
          </a:p>
          <a:p>
            <a:r>
              <a:rPr lang="es-CO" sz="4600" b="1" u="sng" baseline="30000" dirty="0"/>
              <a:t>12 </a:t>
            </a:r>
            <a:r>
              <a:rPr lang="es-CO" sz="4600" b="1" u="sng" dirty="0"/>
              <a:t>Y servían a los ídolos, de los cuales Jehová les había dicho: Vosotros no habéis de hacer esto</a:t>
            </a:r>
            <a:r>
              <a:rPr lang="es-CO" sz="4600" dirty="0"/>
              <a:t>.</a:t>
            </a:r>
          </a:p>
          <a:p>
            <a:endParaRPr lang="es-CO" dirty="0"/>
          </a:p>
        </p:txBody>
      </p:sp>
    </p:spTree>
    <p:extLst>
      <p:ext uri="{BB962C8B-B14F-4D97-AF65-F5344CB8AC3E}">
        <p14:creationId xmlns:p14="http://schemas.microsoft.com/office/powerpoint/2010/main" val="254443791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116632"/>
            <a:ext cx="8229600" cy="792088"/>
          </a:xfrm>
        </p:spPr>
        <p:txBody>
          <a:bodyPr>
            <a:normAutofit/>
          </a:bodyPr>
          <a:lstStyle/>
          <a:p>
            <a:r>
              <a:rPr lang="es-CO" dirty="0" smtClean="0"/>
              <a:t>2 Reyes 17 </a:t>
            </a:r>
            <a:endParaRPr lang="es-CO" dirty="0"/>
          </a:p>
        </p:txBody>
      </p:sp>
      <p:sp>
        <p:nvSpPr>
          <p:cNvPr id="3" name="2 Marcador de contenido"/>
          <p:cNvSpPr>
            <a:spLocks noGrp="1"/>
          </p:cNvSpPr>
          <p:nvPr>
            <p:ph idx="1"/>
          </p:nvPr>
        </p:nvSpPr>
        <p:spPr>
          <a:xfrm>
            <a:off x="457200" y="908720"/>
            <a:ext cx="8229600" cy="5472608"/>
          </a:xfrm>
        </p:spPr>
        <p:txBody>
          <a:bodyPr>
            <a:normAutofit fontScale="62500" lnSpcReduction="20000"/>
          </a:bodyPr>
          <a:lstStyle/>
          <a:p>
            <a:endParaRPr lang="es-CO" dirty="0"/>
          </a:p>
          <a:p>
            <a:r>
              <a:rPr lang="es-CO" b="1" baseline="30000" dirty="0"/>
              <a:t>13 </a:t>
            </a:r>
            <a:r>
              <a:rPr lang="es-CO" b="1" dirty="0"/>
              <a:t>Jehová amonestó entonces a Israel y a Judá por medio de todos los profetas </a:t>
            </a:r>
            <a:r>
              <a:rPr lang="es-CO" dirty="0"/>
              <a:t>y de todos los videntes, diciendo: Volveos de vuestros malos caminos, y guardad mis mandamientos y mis ordenanzas, conforme a todas las leyes que yo prescribí a vuestros padres, y que os he enviado por medio de mis siervos los profetas.</a:t>
            </a:r>
          </a:p>
          <a:p>
            <a:r>
              <a:rPr lang="es-CO" b="1" baseline="30000" dirty="0"/>
              <a:t>14 </a:t>
            </a:r>
            <a:r>
              <a:rPr lang="es-CO" dirty="0"/>
              <a:t>Mas ellos no obedecieron, antes endurecieron su cerviz, como la cerviz de sus padres, los cuales no creyeron en Jehová su Dios.</a:t>
            </a:r>
          </a:p>
          <a:p>
            <a:r>
              <a:rPr lang="es-CO" b="1" baseline="30000" dirty="0"/>
              <a:t>15 </a:t>
            </a:r>
            <a:r>
              <a:rPr lang="es-CO" dirty="0"/>
              <a:t>Y desecharon sus estatutos, y el pacto que él había hecho con sus padres, y los testimonios que él había prescrito a ellos; y siguieron la vanidad, y </a:t>
            </a:r>
            <a:r>
              <a:rPr lang="es-CO" b="1" dirty="0"/>
              <a:t>se hicieron vanos</a:t>
            </a:r>
            <a:r>
              <a:rPr lang="es-CO" dirty="0"/>
              <a:t>, y fueron en pos de las naciones que estaban alrededor de ellos, de las cuales Jehová les había mandado que no hiciesen a la manera de ellas.</a:t>
            </a:r>
          </a:p>
          <a:p>
            <a:r>
              <a:rPr lang="es-CO" b="1" baseline="30000" dirty="0"/>
              <a:t>16 </a:t>
            </a:r>
            <a:r>
              <a:rPr lang="es-CO" dirty="0"/>
              <a:t>Dejaron todos los mandamientos de Jehová su Dios, y se hicieron imágenes fundidas de dos becerros, y también imágenes de </a:t>
            </a:r>
            <a:r>
              <a:rPr lang="es-CO" dirty="0" err="1"/>
              <a:t>Asera</a:t>
            </a:r>
            <a:r>
              <a:rPr lang="es-CO" dirty="0"/>
              <a:t>, y adoraron a todo el ejército de los cielos, y sirvieron a Baal;</a:t>
            </a:r>
          </a:p>
          <a:p>
            <a:r>
              <a:rPr lang="es-CO" b="1" baseline="30000" dirty="0"/>
              <a:t>17 </a:t>
            </a:r>
            <a:r>
              <a:rPr lang="es-CO" dirty="0"/>
              <a:t>e hicieron pasar a sus hijos y a sus hijas por fuego; y se dieron a adivinaciones y </a:t>
            </a:r>
            <a:r>
              <a:rPr lang="es-CO" dirty="0" err="1" smtClean="0"/>
              <a:t>agueros</a:t>
            </a:r>
            <a:r>
              <a:rPr lang="es-CO" dirty="0"/>
              <a:t>, y se entregaron a hacer lo malo ante los ojos de Jehová, provocándole a ira.</a:t>
            </a:r>
          </a:p>
          <a:p>
            <a:endParaRPr lang="es-CO" dirty="0"/>
          </a:p>
        </p:txBody>
      </p:sp>
    </p:spTree>
    <p:extLst>
      <p:ext uri="{BB962C8B-B14F-4D97-AF65-F5344CB8AC3E}">
        <p14:creationId xmlns:p14="http://schemas.microsoft.com/office/powerpoint/2010/main" val="291219653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116632"/>
            <a:ext cx="8229600" cy="792088"/>
          </a:xfrm>
        </p:spPr>
        <p:txBody>
          <a:bodyPr>
            <a:normAutofit/>
          </a:bodyPr>
          <a:lstStyle/>
          <a:p>
            <a:r>
              <a:rPr lang="es-CO" dirty="0" smtClean="0"/>
              <a:t>2 Reyes 17 </a:t>
            </a:r>
            <a:endParaRPr lang="es-CO" dirty="0"/>
          </a:p>
        </p:txBody>
      </p:sp>
      <p:sp>
        <p:nvSpPr>
          <p:cNvPr id="3" name="2 Marcador de contenido"/>
          <p:cNvSpPr>
            <a:spLocks noGrp="1"/>
          </p:cNvSpPr>
          <p:nvPr>
            <p:ph idx="1"/>
          </p:nvPr>
        </p:nvSpPr>
        <p:spPr>
          <a:xfrm>
            <a:off x="457200" y="908720"/>
            <a:ext cx="8229600" cy="5472608"/>
          </a:xfrm>
        </p:spPr>
        <p:txBody>
          <a:bodyPr>
            <a:normAutofit fontScale="62500" lnSpcReduction="20000"/>
          </a:bodyPr>
          <a:lstStyle/>
          <a:p>
            <a:r>
              <a:rPr lang="es-CO" b="1" baseline="30000" dirty="0" smtClean="0"/>
              <a:t>18</a:t>
            </a:r>
            <a:r>
              <a:rPr lang="es-CO" b="1" baseline="30000" dirty="0"/>
              <a:t> </a:t>
            </a:r>
            <a:r>
              <a:rPr lang="es-CO" dirty="0"/>
              <a:t>Jehová, por tanto, se airó en gran manera contra Israel, y los quitó de delante de su rostro; y no quedó sino sólo la tribu de Judá.</a:t>
            </a:r>
          </a:p>
          <a:p>
            <a:r>
              <a:rPr lang="es-CO" b="1" baseline="30000" dirty="0"/>
              <a:t>19 </a:t>
            </a:r>
            <a:r>
              <a:rPr lang="es-CO" dirty="0"/>
              <a:t>Mas ni aun Judá guardó los mandamientos de Jehová su Dios, sino que anduvieron en los estatutos de Israel, los cuales habían ellos hecho.</a:t>
            </a:r>
          </a:p>
          <a:p>
            <a:r>
              <a:rPr lang="es-CO" b="1" baseline="30000" dirty="0"/>
              <a:t>20 </a:t>
            </a:r>
            <a:r>
              <a:rPr lang="es-CO" dirty="0"/>
              <a:t>Y desechó Jehová a toda la descendencia de Israel, y los afligió, </a:t>
            </a:r>
            <a:r>
              <a:rPr lang="es-CO" u="sng" dirty="0"/>
              <a:t>y los entregó en manos de saqueadores, hasta echarlos de su presencia.</a:t>
            </a:r>
          </a:p>
          <a:p>
            <a:r>
              <a:rPr lang="es-CO" b="1" baseline="30000" dirty="0"/>
              <a:t>21 </a:t>
            </a:r>
            <a:r>
              <a:rPr lang="es-CO" dirty="0"/>
              <a:t>Porque separó a Israel de la casa de David, y ellos hicieron rey a </a:t>
            </a:r>
            <a:r>
              <a:rPr lang="es-CO" b="1" dirty="0" err="1"/>
              <a:t>Jeroboam</a:t>
            </a:r>
            <a:r>
              <a:rPr lang="es-CO" dirty="0"/>
              <a:t> hijo de </a:t>
            </a:r>
            <a:r>
              <a:rPr lang="es-CO" dirty="0" err="1"/>
              <a:t>Nabat</a:t>
            </a:r>
            <a:r>
              <a:rPr lang="es-CO" dirty="0"/>
              <a:t>; y </a:t>
            </a:r>
            <a:r>
              <a:rPr lang="es-CO" b="1" dirty="0" err="1"/>
              <a:t>Jeroboam</a:t>
            </a:r>
            <a:r>
              <a:rPr lang="es-CO" dirty="0"/>
              <a:t> </a:t>
            </a:r>
            <a:r>
              <a:rPr lang="es-CO" u="sng" dirty="0"/>
              <a:t>apartó a Israel de en pos de Jehová, y les hizo cometer gran pecado.</a:t>
            </a:r>
          </a:p>
          <a:p>
            <a:r>
              <a:rPr lang="es-CO" b="1" baseline="30000" dirty="0"/>
              <a:t>22 </a:t>
            </a:r>
            <a:r>
              <a:rPr lang="es-CO" dirty="0"/>
              <a:t>Y los hijos de Israel anduvieron en todos los pecados de </a:t>
            </a:r>
            <a:r>
              <a:rPr lang="es-CO" dirty="0" err="1"/>
              <a:t>Jeroboam</a:t>
            </a:r>
            <a:r>
              <a:rPr lang="es-CO" dirty="0"/>
              <a:t> que él hizo, sin apartarse de ellos,</a:t>
            </a:r>
          </a:p>
          <a:p>
            <a:r>
              <a:rPr lang="es-CO" b="1" baseline="30000" dirty="0"/>
              <a:t>23 </a:t>
            </a:r>
            <a:r>
              <a:rPr lang="es-CO" dirty="0"/>
              <a:t>hasta que Jehová quitó a Israel de delante de su rostro, como él lo había dicho por medio de todos los profetas sus siervos; e Israel fue llevado </a:t>
            </a:r>
            <a:r>
              <a:rPr lang="es-CO" b="1" dirty="0"/>
              <a:t>cautivo</a:t>
            </a:r>
            <a:r>
              <a:rPr lang="es-CO" dirty="0"/>
              <a:t> de su tierra a Asiria, hasta hoy.</a:t>
            </a:r>
          </a:p>
          <a:p>
            <a:r>
              <a:rPr lang="es-CO" b="1" baseline="30000" dirty="0" smtClean="0"/>
              <a:t>24</a:t>
            </a:r>
            <a:r>
              <a:rPr lang="es-CO" b="1" baseline="30000" dirty="0"/>
              <a:t> </a:t>
            </a:r>
            <a:r>
              <a:rPr lang="es-CO" dirty="0"/>
              <a:t>Y trajo el rey de Asiria gente de Babilonia, de Cuta, de </a:t>
            </a:r>
            <a:r>
              <a:rPr lang="es-CO" dirty="0" err="1"/>
              <a:t>Ava</a:t>
            </a:r>
            <a:r>
              <a:rPr lang="es-CO" dirty="0"/>
              <a:t>, de </a:t>
            </a:r>
            <a:r>
              <a:rPr lang="es-CO" dirty="0" err="1"/>
              <a:t>Hamat</a:t>
            </a:r>
            <a:r>
              <a:rPr lang="es-CO" dirty="0"/>
              <a:t> y de </a:t>
            </a:r>
            <a:r>
              <a:rPr lang="es-CO" dirty="0" err="1"/>
              <a:t>Sefarvaim</a:t>
            </a:r>
            <a:r>
              <a:rPr lang="es-CO" dirty="0"/>
              <a:t>, y los puso en las ciudades de Samaria, en lugar de los hijos de Israel; y poseyeron a Samaria, y habitaron en sus ciudades.</a:t>
            </a:r>
          </a:p>
          <a:p>
            <a:endParaRPr lang="es-CO" dirty="0"/>
          </a:p>
        </p:txBody>
      </p:sp>
    </p:spTree>
    <p:extLst>
      <p:ext uri="{BB962C8B-B14F-4D97-AF65-F5344CB8AC3E}">
        <p14:creationId xmlns:p14="http://schemas.microsoft.com/office/powerpoint/2010/main" val="55892668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188640"/>
            <a:ext cx="8229600" cy="864096"/>
          </a:xfrm>
        </p:spPr>
        <p:txBody>
          <a:bodyPr/>
          <a:lstStyle/>
          <a:p>
            <a:r>
              <a:rPr lang="es-CO" dirty="0" smtClean="0"/>
              <a:t>2 Reyes 17 </a:t>
            </a:r>
            <a:endParaRPr lang="es-CO" dirty="0"/>
          </a:p>
        </p:txBody>
      </p:sp>
      <p:sp>
        <p:nvSpPr>
          <p:cNvPr id="3" name="2 Marcador de contenido"/>
          <p:cNvSpPr>
            <a:spLocks noGrp="1"/>
          </p:cNvSpPr>
          <p:nvPr>
            <p:ph idx="1"/>
          </p:nvPr>
        </p:nvSpPr>
        <p:spPr>
          <a:xfrm>
            <a:off x="457200" y="1052736"/>
            <a:ext cx="8229600" cy="5184576"/>
          </a:xfrm>
        </p:spPr>
        <p:txBody>
          <a:bodyPr>
            <a:normAutofit fontScale="55000" lnSpcReduction="20000"/>
          </a:bodyPr>
          <a:lstStyle/>
          <a:p>
            <a:r>
              <a:rPr lang="es-CO" b="1" baseline="30000" dirty="0"/>
              <a:t>24 </a:t>
            </a:r>
            <a:r>
              <a:rPr lang="es-CO" dirty="0"/>
              <a:t>Y trajo el rey de Asiria gente de Babilonia, de Cuta, de </a:t>
            </a:r>
            <a:r>
              <a:rPr lang="es-CO" dirty="0" err="1"/>
              <a:t>Ava</a:t>
            </a:r>
            <a:r>
              <a:rPr lang="es-CO" dirty="0"/>
              <a:t>, de </a:t>
            </a:r>
            <a:r>
              <a:rPr lang="es-CO" dirty="0" err="1"/>
              <a:t>Hamat</a:t>
            </a:r>
            <a:r>
              <a:rPr lang="es-CO" dirty="0"/>
              <a:t> y de </a:t>
            </a:r>
            <a:r>
              <a:rPr lang="es-CO" dirty="0" err="1"/>
              <a:t>Sefarvaim</a:t>
            </a:r>
            <a:r>
              <a:rPr lang="es-CO" dirty="0"/>
              <a:t>, y los puso en las ciudades de Samaria, en lugar de los hijos de Israel; y poseyeron a Samaria, y habitaron en sus ciudades.</a:t>
            </a:r>
          </a:p>
          <a:p>
            <a:r>
              <a:rPr lang="es-CO" b="1" u="sng" baseline="30000" dirty="0"/>
              <a:t>25 </a:t>
            </a:r>
            <a:r>
              <a:rPr lang="es-CO" u="sng" dirty="0"/>
              <a:t>Y aconteció al principio, cuando comenzaron a habitar allí, que no temiendo ellos a Jehová, envió Jehová contra ellos leones que los mataban.</a:t>
            </a:r>
          </a:p>
          <a:p>
            <a:r>
              <a:rPr lang="es-CO" b="1" baseline="30000" dirty="0"/>
              <a:t>26 </a:t>
            </a:r>
            <a:r>
              <a:rPr lang="es-CO" dirty="0"/>
              <a:t>Dijeron, pues, al rey de Asiria: Las gentes que tú trasladaste y pusiste en las ciudades de Samaria, no conocen la ley del Dios de aquella tierra, y él ha echado leones en medio de ellos, y he aquí que los leones los matan, porque no conocen la ley del Dios de la tierra.</a:t>
            </a:r>
          </a:p>
          <a:p>
            <a:r>
              <a:rPr lang="es-CO" b="1" baseline="30000" dirty="0"/>
              <a:t>27 </a:t>
            </a:r>
            <a:r>
              <a:rPr lang="es-CO" dirty="0"/>
              <a:t>Y el rey de Asiria mandó, diciendo: Llevad allí a alguno de los sacerdotes que trajisteis de allá, y vaya y habite allí, y les enseñe la ley del Dios del país.</a:t>
            </a:r>
          </a:p>
          <a:p>
            <a:r>
              <a:rPr lang="es-CO" b="1" baseline="30000" dirty="0"/>
              <a:t>28 </a:t>
            </a:r>
            <a:r>
              <a:rPr lang="es-CO" dirty="0"/>
              <a:t>Y vino uno de los sacerdotes que habían llevado cautivo de Samaria, y habitó en </a:t>
            </a:r>
            <a:r>
              <a:rPr lang="es-CO" dirty="0" err="1"/>
              <a:t>Bet</a:t>
            </a:r>
            <a:r>
              <a:rPr lang="es-CO" dirty="0"/>
              <a:t>-el, y les enseñó cómo habían de temer a Jehová.</a:t>
            </a:r>
          </a:p>
          <a:p>
            <a:r>
              <a:rPr lang="es-CO" b="1" baseline="30000" dirty="0"/>
              <a:t>29 </a:t>
            </a:r>
            <a:r>
              <a:rPr lang="es-CO" dirty="0"/>
              <a:t>Pero cada nación se hizo sus dioses, y los pusieron en los templos de los lugares altos que habían hecho los de Samaria; cada nación en su ciudad donde habitaba.</a:t>
            </a:r>
          </a:p>
          <a:p>
            <a:r>
              <a:rPr lang="es-CO" b="1" baseline="30000" dirty="0"/>
              <a:t>30 </a:t>
            </a:r>
            <a:r>
              <a:rPr lang="es-CO" dirty="0"/>
              <a:t>Los de Babilonia hicieron a </a:t>
            </a:r>
            <a:r>
              <a:rPr lang="es-CO" dirty="0" err="1"/>
              <a:t>Sucot-benot</a:t>
            </a:r>
            <a:r>
              <a:rPr lang="es-CO" dirty="0"/>
              <a:t>, los de Cuta hicieron a </a:t>
            </a:r>
            <a:r>
              <a:rPr lang="es-CO" dirty="0" err="1"/>
              <a:t>Nergal</a:t>
            </a:r>
            <a:r>
              <a:rPr lang="es-CO" dirty="0"/>
              <a:t>, y los de </a:t>
            </a:r>
            <a:r>
              <a:rPr lang="es-CO" dirty="0" err="1"/>
              <a:t>Hamat</a:t>
            </a:r>
            <a:r>
              <a:rPr lang="es-CO" dirty="0"/>
              <a:t> hicieron a </a:t>
            </a:r>
            <a:r>
              <a:rPr lang="es-CO" dirty="0" err="1"/>
              <a:t>Asima</a:t>
            </a:r>
            <a:r>
              <a:rPr lang="es-CO" dirty="0"/>
              <a:t>.</a:t>
            </a:r>
          </a:p>
          <a:p>
            <a:r>
              <a:rPr lang="es-CO" b="1" baseline="30000" dirty="0"/>
              <a:t>31 </a:t>
            </a:r>
            <a:r>
              <a:rPr lang="es-CO" dirty="0"/>
              <a:t>Los </a:t>
            </a:r>
            <a:r>
              <a:rPr lang="es-CO" dirty="0" err="1"/>
              <a:t>aveos</a:t>
            </a:r>
            <a:r>
              <a:rPr lang="es-CO" dirty="0"/>
              <a:t> hicieron a </a:t>
            </a:r>
            <a:r>
              <a:rPr lang="es-CO" dirty="0" err="1"/>
              <a:t>Nibhaz</a:t>
            </a:r>
            <a:r>
              <a:rPr lang="es-CO" dirty="0"/>
              <a:t> y a </a:t>
            </a:r>
            <a:r>
              <a:rPr lang="es-CO" dirty="0" err="1"/>
              <a:t>Tartac</a:t>
            </a:r>
            <a:r>
              <a:rPr lang="es-CO" dirty="0"/>
              <a:t>, y los de </a:t>
            </a:r>
            <a:r>
              <a:rPr lang="es-CO" dirty="0" err="1"/>
              <a:t>Sefarvaim</a:t>
            </a:r>
            <a:r>
              <a:rPr lang="es-CO" dirty="0"/>
              <a:t> quemaban sus hijos en el fuego para adorar a </a:t>
            </a:r>
            <a:r>
              <a:rPr lang="es-CO" dirty="0" err="1"/>
              <a:t>Adramelec</a:t>
            </a:r>
            <a:r>
              <a:rPr lang="es-CO" dirty="0"/>
              <a:t> y a </a:t>
            </a:r>
            <a:r>
              <a:rPr lang="es-CO" dirty="0" err="1"/>
              <a:t>Anamelec</a:t>
            </a:r>
            <a:r>
              <a:rPr lang="es-CO" dirty="0"/>
              <a:t>, dioses de </a:t>
            </a:r>
            <a:r>
              <a:rPr lang="es-CO" dirty="0" err="1"/>
              <a:t>Sefarvaim</a:t>
            </a:r>
            <a:r>
              <a:rPr lang="es-CO" dirty="0"/>
              <a:t>.</a:t>
            </a:r>
          </a:p>
          <a:p>
            <a:endParaRPr lang="es-CO" dirty="0"/>
          </a:p>
        </p:txBody>
      </p:sp>
    </p:spTree>
    <p:extLst>
      <p:ext uri="{BB962C8B-B14F-4D97-AF65-F5344CB8AC3E}">
        <p14:creationId xmlns:p14="http://schemas.microsoft.com/office/powerpoint/2010/main" val="367045130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116632"/>
            <a:ext cx="8229600" cy="936104"/>
          </a:xfrm>
        </p:spPr>
        <p:txBody>
          <a:bodyPr/>
          <a:lstStyle/>
          <a:p>
            <a:r>
              <a:rPr lang="es-CO" dirty="0" smtClean="0"/>
              <a:t>2 Reyes 17 </a:t>
            </a:r>
            <a:endParaRPr lang="es-CO" dirty="0"/>
          </a:p>
        </p:txBody>
      </p:sp>
      <p:sp>
        <p:nvSpPr>
          <p:cNvPr id="3" name="2 Marcador de contenido"/>
          <p:cNvSpPr>
            <a:spLocks noGrp="1"/>
          </p:cNvSpPr>
          <p:nvPr>
            <p:ph idx="1"/>
          </p:nvPr>
        </p:nvSpPr>
        <p:spPr>
          <a:xfrm>
            <a:off x="457200" y="908720"/>
            <a:ext cx="8229600" cy="5217443"/>
          </a:xfrm>
        </p:spPr>
        <p:txBody>
          <a:bodyPr>
            <a:normAutofit fontScale="55000" lnSpcReduction="20000"/>
          </a:bodyPr>
          <a:lstStyle/>
          <a:p>
            <a:r>
              <a:rPr lang="es-CO" b="1" baseline="30000" dirty="0" smtClean="0"/>
              <a:t>32</a:t>
            </a:r>
            <a:r>
              <a:rPr lang="es-CO" b="1" baseline="30000" dirty="0"/>
              <a:t> </a:t>
            </a:r>
            <a:r>
              <a:rPr lang="es-CO" b="1" u="sng" dirty="0"/>
              <a:t>Temían a Jehová, </a:t>
            </a:r>
            <a:r>
              <a:rPr lang="es-CO" dirty="0"/>
              <a:t>e hicieron del bajo pueblo sacerdotes de los lugares altos, que sacrificaban para ellos en los templos de los lugares altos.</a:t>
            </a:r>
          </a:p>
          <a:p>
            <a:r>
              <a:rPr lang="es-CO" b="1" u="sng" baseline="30000" dirty="0"/>
              <a:t>33 </a:t>
            </a:r>
            <a:r>
              <a:rPr lang="es-CO" u="sng" dirty="0"/>
              <a:t>Temían a Jehová</a:t>
            </a:r>
            <a:r>
              <a:rPr lang="es-CO" dirty="0"/>
              <a:t>, y honraban a sus dioses, según la costumbre de las naciones de donde habían sido trasladados.</a:t>
            </a:r>
          </a:p>
          <a:p>
            <a:r>
              <a:rPr lang="es-CO" b="1" baseline="30000" dirty="0"/>
              <a:t>34 </a:t>
            </a:r>
            <a:r>
              <a:rPr lang="es-CO" b="1" dirty="0"/>
              <a:t>Hasta hoy hacen como antes: ni temen a Jehová, ni guardan sus estatutos ni sus ordenanzas, ni hacen según la ley y los mandamientos que prescribió Jehová a los hijos de Jacob, al cual puso el nombre de Israel;</a:t>
            </a:r>
          </a:p>
          <a:p>
            <a:r>
              <a:rPr lang="es-CO" b="1" baseline="30000" dirty="0"/>
              <a:t>35 </a:t>
            </a:r>
            <a:r>
              <a:rPr lang="es-CO" dirty="0"/>
              <a:t>con los cuales Jehová había hecho pacto, y les mandó diciendo: No temeréis a otros dioses, ni los adoraréis, ni les serviréis, ni les haréis sacrificios.</a:t>
            </a:r>
          </a:p>
          <a:p>
            <a:r>
              <a:rPr lang="es-CO" b="1" baseline="30000" dirty="0"/>
              <a:t>36 </a:t>
            </a:r>
            <a:r>
              <a:rPr lang="es-CO" dirty="0"/>
              <a:t>Mas a Jehová, que os sacó de tierra de Egipto con grande poder y brazo extendido, a éste temeréis, y a éste adoraréis, y a éste haréis sacrificio.</a:t>
            </a:r>
          </a:p>
          <a:p>
            <a:r>
              <a:rPr lang="es-CO" b="1" baseline="30000" dirty="0"/>
              <a:t>37 </a:t>
            </a:r>
            <a:r>
              <a:rPr lang="es-CO" dirty="0"/>
              <a:t>Los estatutos y derechos y ley y mandamientos que os dio por escrito, cuidaréis siempre de ponerlos por obra, y no temeréis a dioses ajenos.</a:t>
            </a:r>
          </a:p>
          <a:p>
            <a:r>
              <a:rPr lang="es-CO" b="1" baseline="30000" dirty="0"/>
              <a:t>38 </a:t>
            </a:r>
            <a:r>
              <a:rPr lang="es-CO" dirty="0"/>
              <a:t>No olvidaréis el pacto que hice con vosotros, ni temeréis a dioses ajenos;</a:t>
            </a:r>
          </a:p>
          <a:p>
            <a:r>
              <a:rPr lang="es-CO" b="1" baseline="30000" dirty="0"/>
              <a:t>39 </a:t>
            </a:r>
            <a:r>
              <a:rPr lang="es-CO" dirty="0"/>
              <a:t>mas temed a Jehová vuestro Dios, y él os librará de mano de todos vuestros enemigos.</a:t>
            </a:r>
          </a:p>
          <a:p>
            <a:r>
              <a:rPr lang="es-CO" b="1" baseline="30000" dirty="0"/>
              <a:t>40 </a:t>
            </a:r>
            <a:r>
              <a:rPr lang="es-CO" dirty="0"/>
              <a:t>Pero ellos no escucharon; antes hicieron según su costumbre antigua.</a:t>
            </a:r>
          </a:p>
          <a:p>
            <a:r>
              <a:rPr lang="es-CO" b="1" baseline="30000" dirty="0"/>
              <a:t>41 </a:t>
            </a:r>
            <a:r>
              <a:rPr lang="es-CO" b="1" dirty="0"/>
              <a:t>Así temieron a Jehová aquellas gentes, y al mismo tiempo sirvieron a sus ídolos; </a:t>
            </a:r>
            <a:r>
              <a:rPr lang="es-CO" dirty="0"/>
              <a:t>y también sus hijos y sus nietos, según como hicieron sus padres, así hacen hasta hoy.</a:t>
            </a:r>
          </a:p>
          <a:p>
            <a:endParaRPr lang="es-CO" dirty="0"/>
          </a:p>
        </p:txBody>
      </p:sp>
    </p:spTree>
    <p:extLst>
      <p:ext uri="{BB962C8B-B14F-4D97-AF65-F5344CB8AC3E}">
        <p14:creationId xmlns:p14="http://schemas.microsoft.com/office/powerpoint/2010/main" val="333457585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Título"/>
          <p:cNvSpPr>
            <a:spLocks noGrp="1"/>
          </p:cNvSpPr>
          <p:nvPr>
            <p:ph type="title"/>
          </p:nvPr>
        </p:nvSpPr>
        <p:spPr>
          <a:xfrm>
            <a:off x="457200" y="274638"/>
            <a:ext cx="8229600" cy="634082"/>
          </a:xfrm>
        </p:spPr>
        <p:txBody>
          <a:bodyPr>
            <a:normAutofit fontScale="90000"/>
          </a:bodyPr>
          <a:lstStyle/>
          <a:p>
            <a:r>
              <a:rPr lang="es-CO" dirty="0" smtClean="0"/>
              <a:t/>
            </a:r>
            <a:br>
              <a:rPr lang="es-CO" dirty="0" smtClean="0"/>
            </a:br>
            <a:r>
              <a:rPr lang="es-CO" dirty="0" err="1" smtClean="0"/>
              <a:t>Ezequias</a:t>
            </a:r>
            <a:r>
              <a:rPr lang="es-CO" dirty="0"/>
              <a:t> 2 Crónicas 29 (2 R. 18.1-3)</a:t>
            </a:r>
            <a:br>
              <a:rPr lang="es-CO" dirty="0"/>
            </a:br>
            <a:r>
              <a:rPr lang="es-CO" dirty="0" smtClean="0"/>
              <a:t/>
            </a:r>
            <a:br>
              <a:rPr lang="es-CO" dirty="0" smtClean="0"/>
            </a:br>
            <a:endParaRPr lang="es-CO" dirty="0"/>
          </a:p>
        </p:txBody>
      </p:sp>
      <p:sp>
        <p:nvSpPr>
          <p:cNvPr id="6" name="5 Marcador de contenido"/>
          <p:cNvSpPr>
            <a:spLocks noGrp="1"/>
          </p:cNvSpPr>
          <p:nvPr>
            <p:ph idx="1"/>
          </p:nvPr>
        </p:nvSpPr>
        <p:spPr>
          <a:xfrm>
            <a:off x="395536" y="692696"/>
            <a:ext cx="8229600" cy="5616624"/>
          </a:xfrm>
        </p:spPr>
        <p:txBody>
          <a:bodyPr>
            <a:normAutofit fontScale="55000" lnSpcReduction="20000"/>
          </a:bodyPr>
          <a:lstStyle/>
          <a:p>
            <a:r>
              <a:rPr lang="es-CO" b="1" dirty="0" smtClean="0"/>
              <a:t>29</a:t>
            </a:r>
            <a:r>
              <a:rPr lang="es-CO" b="1" dirty="0"/>
              <a:t> </a:t>
            </a:r>
            <a:r>
              <a:rPr lang="es-CO" dirty="0"/>
              <a:t> Comenzó a reinar Ezequías siendo de veinticinco años, y reinó veintinueve años en Jerusalén. El nombre de su madre fue </a:t>
            </a:r>
            <a:r>
              <a:rPr lang="es-CO" dirty="0" err="1"/>
              <a:t>Abías</a:t>
            </a:r>
            <a:r>
              <a:rPr lang="es-CO" dirty="0"/>
              <a:t>, hija de Zacarías.</a:t>
            </a:r>
          </a:p>
          <a:p>
            <a:r>
              <a:rPr lang="es-CO" b="1" baseline="30000" dirty="0"/>
              <a:t>2 </a:t>
            </a:r>
            <a:r>
              <a:rPr lang="es-CO" b="1" dirty="0"/>
              <a:t>E hizo lo recto ante los ojos de Jehová, conforme a todas las cosas que había hecho David su padre.</a:t>
            </a:r>
          </a:p>
          <a:p>
            <a:r>
              <a:rPr lang="es-CO" b="1" baseline="30000" dirty="0" smtClean="0"/>
              <a:t>3</a:t>
            </a:r>
            <a:r>
              <a:rPr lang="es-CO" b="1" baseline="30000" dirty="0"/>
              <a:t> </a:t>
            </a:r>
            <a:r>
              <a:rPr lang="es-CO" dirty="0"/>
              <a:t>En el primer año de su reinado, en el mes primero, </a:t>
            </a:r>
            <a:r>
              <a:rPr lang="es-CO" b="1" dirty="0"/>
              <a:t>abrió las puertas de la casa de Jehová, y las reparó.</a:t>
            </a:r>
          </a:p>
          <a:p>
            <a:r>
              <a:rPr lang="es-CO" b="1" baseline="30000" dirty="0"/>
              <a:t>4 </a:t>
            </a:r>
            <a:r>
              <a:rPr lang="es-CO" b="1" dirty="0"/>
              <a:t>E hizo venir a los sacerdotes y levitas, y los reunió en la plaza oriental.</a:t>
            </a:r>
          </a:p>
          <a:p>
            <a:r>
              <a:rPr lang="es-CO" b="1" baseline="30000" dirty="0"/>
              <a:t>5 </a:t>
            </a:r>
            <a:r>
              <a:rPr lang="es-CO" dirty="0"/>
              <a:t>Y les dijo: !!Oídme, levitas! Santificaos ahora, y santificad la casa de Jehová el Dios de vuestros padres, y sacad del santuario la inmundicia.</a:t>
            </a:r>
          </a:p>
          <a:p>
            <a:r>
              <a:rPr lang="es-CO" b="1" baseline="30000" dirty="0"/>
              <a:t>6 </a:t>
            </a:r>
            <a:r>
              <a:rPr lang="es-CO" dirty="0"/>
              <a:t>Porque nuestros padres se han rebelado, y han hecho lo malo ante los ojos de Jehová nuestro Dios; porque le dejaron, y apartaron sus rostros del tabernáculo de Jehová, y le volvieron las espaldas.</a:t>
            </a:r>
          </a:p>
          <a:p>
            <a:r>
              <a:rPr lang="es-CO" b="1" baseline="30000" dirty="0"/>
              <a:t>7 </a:t>
            </a:r>
            <a:r>
              <a:rPr lang="es-CO" dirty="0"/>
              <a:t>Y aun cerraron las puertas del pórtico, y apagaron las lámparas; no quemaron incienso, ni sacrificaron holocausto en el santuario al Dios de Israel.</a:t>
            </a:r>
          </a:p>
          <a:p>
            <a:r>
              <a:rPr lang="es-CO" b="1" baseline="30000" dirty="0"/>
              <a:t>8 </a:t>
            </a:r>
            <a:r>
              <a:rPr lang="es-CO" dirty="0"/>
              <a:t>Por tanto, la ira de Jehová ha venido sobre Judá y Jerusalén, y los ha entregado a turbación, a execración y a escarnio, como veis vosotros con vuestros ojos.</a:t>
            </a:r>
          </a:p>
          <a:p>
            <a:r>
              <a:rPr lang="es-CO" b="1" baseline="30000" dirty="0"/>
              <a:t>9 </a:t>
            </a:r>
            <a:r>
              <a:rPr lang="es-CO" dirty="0"/>
              <a:t>Y he aquí nuestros padres han caído a espada, y nuestros hijos, nuestras hijas y nuestras mujeres fueron llevados cautivos por esto.</a:t>
            </a:r>
          </a:p>
          <a:p>
            <a:r>
              <a:rPr lang="es-CO" b="1" baseline="30000" dirty="0"/>
              <a:t>10 </a:t>
            </a:r>
            <a:r>
              <a:rPr lang="es-CO" dirty="0"/>
              <a:t>Ahora, pues, yo he determinado hacer pacto con Jehová el Dios de Israel, para que aparte de nosotros el ardor de su ira.</a:t>
            </a:r>
          </a:p>
          <a:p>
            <a:r>
              <a:rPr lang="es-CO" b="1" baseline="30000" dirty="0"/>
              <a:t>11 </a:t>
            </a:r>
            <a:r>
              <a:rPr lang="es-CO" dirty="0"/>
              <a:t>Hijos míos, no os engañéis ahora, porque Jehová os ha escogido a vosotros para que estéis delante de él y le sirváis, y seáis sus ministros, y le queméis incienso.</a:t>
            </a:r>
          </a:p>
          <a:p>
            <a:pPr algn="just"/>
            <a:endParaRPr lang="es-CO" dirty="0"/>
          </a:p>
        </p:txBody>
      </p:sp>
    </p:spTree>
    <p:extLst>
      <p:ext uri="{BB962C8B-B14F-4D97-AF65-F5344CB8AC3E}">
        <p14:creationId xmlns:p14="http://schemas.microsoft.com/office/powerpoint/2010/main" val="253289344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a:xfrm>
            <a:off x="457200" y="116632"/>
            <a:ext cx="8229600" cy="936104"/>
          </a:xfrm>
        </p:spPr>
        <p:txBody>
          <a:bodyPr/>
          <a:lstStyle/>
          <a:p>
            <a:r>
              <a:rPr lang="es-CO" dirty="0" err="1" smtClean="0"/>
              <a:t>Ezequias</a:t>
            </a:r>
            <a:r>
              <a:rPr lang="es-CO" dirty="0"/>
              <a:t> 2 Crónicas 29 (2 R. 18.1-3)</a:t>
            </a:r>
          </a:p>
        </p:txBody>
      </p:sp>
      <p:sp>
        <p:nvSpPr>
          <p:cNvPr id="5" name="4 Marcador de contenido"/>
          <p:cNvSpPr>
            <a:spLocks noGrp="1"/>
          </p:cNvSpPr>
          <p:nvPr>
            <p:ph idx="1"/>
          </p:nvPr>
        </p:nvSpPr>
        <p:spPr>
          <a:xfrm>
            <a:off x="457200" y="908720"/>
            <a:ext cx="8229600" cy="5616624"/>
          </a:xfrm>
        </p:spPr>
        <p:txBody>
          <a:bodyPr>
            <a:normAutofit fontScale="32500" lnSpcReduction="20000"/>
          </a:bodyPr>
          <a:lstStyle/>
          <a:p>
            <a:r>
              <a:rPr lang="es-CO" sz="6200" b="1" baseline="30000" dirty="0"/>
              <a:t>12 </a:t>
            </a:r>
            <a:r>
              <a:rPr lang="es-CO" sz="6200" dirty="0"/>
              <a:t>Entonces se levantaron los levitas </a:t>
            </a:r>
            <a:r>
              <a:rPr lang="es-CO" sz="6200" dirty="0" err="1"/>
              <a:t>Mahat</a:t>
            </a:r>
            <a:r>
              <a:rPr lang="es-CO" sz="6200" dirty="0"/>
              <a:t> hijo de </a:t>
            </a:r>
            <a:r>
              <a:rPr lang="es-CO" sz="6200" dirty="0" err="1"/>
              <a:t>Amasai</a:t>
            </a:r>
            <a:r>
              <a:rPr lang="es-CO" sz="6200" dirty="0"/>
              <a:t> y Joel hijo de Azarías, de los hijos de </a:t>
            </a:r>
            <a:r>
              <a:rPr lang="es-CO" sz="6200" dirty="0" err="1"/>
              <a:t>Coat</a:t>
            </a:r>
            <a:r>
              <a:rPr lang="es-CO" sz="6200" dirty="0"/>
              <a:t>; de los hijos de </a:t>
            </a:r>
            <a:r>
              <a:rPr lang="es-CO" sz="6200" dirty="0" err="1"/>
              <a:t>Merari</a:t>
            </a:r>
            <a:r>
              <a:rPr lang="es-CO" sz="6200" dirty="0"/>
              <a:t>, </a:t>
            </a:r>
            <a:r>
              <a:rPr lang="es-CO" sz="6200" dirty="0" err="1"/>
              <a:t>Cis</a:t>
            </a:r>
            <a:r>
              <a:rPr lang="es-CO" sz="6200" dirty="0"/>
              <a:t> hijo de </a:t>
            </a:r>
            <a:r>
              <a:rPr lang="es-CO" sz="6200" dirty="0" err="1"/>
              <a:t>Abdi</a:t>
            </a:r>
            <a:r>
              <a:rPr lang="es-CO" sz="6200" dirty="0"/>
              <a:t> y Azarías hijo de </a:t>
            </a:r>
            <a:r>
              <a:rPr lang="es-CO" sz="6200" dirty="0" err="1"/>
              <a:t>Jehalelel</a:t>
            </a:r>
            <a:r>
              <a:rPr lang="es-CO" sz="6200" dirty="0"/>
              <a:t>; de los hijos de </a:t>
            </a:r>
            <a:r>
              <a:rPr lang="es-CO" sz="6200" dirty="0" err="1"/>
              <a:t>Gersón</a:t>
            </a:r>
            <a:r>
              <a:rPr lang="es-CO" sz="6200" dirty="0"/>
              <a:t>, </a:t>
            </a:r>
            <a:r>
              <a:rPr lang="es-CO" sz="6200" dirty="0" err="1"/>
              <a:t>Joa</a:t>
            </a:r>
            <a:r>
              <a:rPr lang="es-CO" sz="6200" dirty="0"/>
              <a:t> hijo de </a:t>
            </a:r>
            <a:r>
              <a:rPr lang="es-CO" sz="6200" dirty="0" err="1"/>
              <a:t>Zima</a:t>
            </a:r>
            <a:r>
              <a:rPr lang="es-CO" sz="6200" dirty="0"/>
              <a:t> y Edén hijo de </a:t>
            </a:r>
            <a:r>
              <a:rPr lang="es-CO" sz="6200" dirty="0" err="1"/>
              <a:t>Joa</a:t>
            </a:r>
            <a:r>
              <a:rPr lang="es-CO" sz="6200" dirty="0"/>
              <a:t>;</a:t>
            </a:r>
          </a:p>
          <a:p>
            <a:r>
              <a:rPr lang="es-CO" sz="6200" b="1" baseline="30000" dirty="0"/>
              <a:t>13 </a:t>
            </a:r>
            <a:r>
              <a:rPr lang="es-CO" sz="6200" dirty="0"/>
              <a:t>de los hijos de </a:t>
            </a:r>
            <a:r>
              <a:rPr lang="es-CO" sz="6200" dirty="0" err="1"/>
              <a:t>Elizafán</a:t>
            </a:r>
            <a:r>
              <a:rPr lang="es-CO" sz="6200" dirty="0"/>
              <a:t>, </a:t>
            </a:r>
            <a:r>
              <a:rPr lang="es-CO" sz="6200" dirty="0" err="1"/>
              <a:t>Simri</a:t>
            </a:r>
            <a:r>
              <a:rPr lang="es-CO" sz="6200" dirty="0"/>
              <a:t> y </a:t>
            </a:r>
            <a:r>
              <a:rPr lang="es-CO" sz="6200" dirty="0" err="1"/>
              <a:t>Jeiel</a:t>
            </a:r>
            <a:r>
              <a:rPr lang="es-CO" sz="6200" dirty="0"/>
              <a:t>; de los hijos de </a:t>
            </a:r>
            <a:r>
              <a:rPr lang="es-CO" sz="6200" dirty="0" err="1"/>
              <a:t>Asaf</a:t>
            </a:r>
            <a:r>
              <a:rPr lang="es-CO" sz="6200" dirty="0"/>
              <a:t>, Zacarías y </a:t>
            </a:r>
            <a:r>
              <a:rPr lang="es-CO" sz="6200" dirty="0" err="1"/>
              <a:t>Matanías</a:t>
            </a:r>
            <a:r>
              <a:rPr lang="es-CO" sz="6200" dirty="0"/>
              <a:t>;</a:t>
            </a:r>
          </a:p>
          <a:p>
            <a:r>
              <a:rPr lang="es-CO" sz="6200" b="1" baseline="30000" dirty="0"/>
              <a:t>14 </a:t>
            </a:r>
            <a:r>
              <a:rPr lang="es-CO" sz="6200" dirty="0"/>
              <a:t>de los hijos de </a:t>
            </a:r>
            <a:r>
              <a:rPr lang="es-CO" sz="6200" dirty="0" err="1"/>
              <a:t>Hemán</a:t>
            </a:r>
            <a:r>
              <a:rPr lang="es-CO" sz="6200" dirty="0"/>
              <a:t>, </a:t>
            </a:r>
            <a:r>
              <a:rPr lang="es-CO" sz="6200" dirty="0" err="1"/>
              <a:t>Jehiel</a:t>
            </a:r>
            <a:r>
              <a:rPr lang="es-CO" sz="6200" dirty="0"/>
              <a:t> y </a:t>
            </a:r>
            <a:r>
              <a:rPr lang="es-CO" sz="6200" dirty="0" err="1"/>
              <a:t>Simei</a:t>
            </a:r>
            <a:r>
              <a:rPr lang="es-CO" sz="6200" dirty="0"/>
              <a:t>; y de los hijos de </a:t>
            </a:r>
            <a:r>
              <a:rPr lang="es-CO" sz="6200" dirty="0" err="1"/>
              <a:t>Jedutún</a:t>
            </a:r>
            <a:r>
              <a:rPr lang="es-CO" sz="6200" dirty="0"/>
              <a:t>, </a:t>
            </a:r>
            <a:r>
              <a:rPr lang="es-CO" sz="6200" dirty="0" err="1"/>
              <a:t>Semaías</a:t>
            </a:r>
            <a:r>
              <a:rPr lang="es-CO" sz="6200" dirty="0"/>
              <a:t> y </a:t>
            </a:r>
            <a:r>
              <a:rPr lang="es-CO" sz="6200" dirty="0" err="1"/>
              <a:t>Uziel</a:t>
            </a:r>
            <a:r>
              <a:rPr lang="es-CO" sz="6200" dirty="0"/>
              <a:t>.</a:t>
            </a:r>
          </a:p>
          <a:p>
            <a:r>
              <a:rPr lang="es-CO" sz="6200" b="1" baseline="30000" dirty="0"/>
              <a:t>15 </a:t>
            </a:r>
            <a:r>
              <a:rPr lang="es-CO" sz="6200" b="1" dirty="0"/>
              <a:t>Estos reunieron a sus hermanos, y se santificaron, y entraron, conforme al mandamiento del rey y las palabras de Jehová, para limpiar la casa de Jehová.</a:t>
            </a:r>
          </a:p>
          <a:p>
            <a:r>
              <a:rPr lang="es-CO" sz="6200" b="1" baseline="30000" dirty="0"/>
              <a:t>16 </a:t>
            </a:r>
            <a:r>
              <a:rPr lang="es-CO" sz="6200" dirty="0"/>
              <a:t>Y entrando los sacerdotes dentro de la casa de Jehová para limpiarla, sacaron toda la inmundicia que hallaron en el templo de Jehová, al atrio de la casa de Jehová; y de allí los levitas la llevaron fuera al torrente de Cedrón.</a:t>
            </a:r>
          </a:p>
          <a:p>
            <a:r>
              <a:rPr lang="es-CO" sz="6200" b="1" baseline="30000" dirty="0"/>
              <a:t>17 </a:t>
            </a:r>
            <a:r>
              <a:rPr lang="es-CO" sz="6200" dirty="0"/>
              <a:t>Comenzaron a santificarse el día primero del mes primero, y a los ocho del mismo mes vinieron al pórtico de Jehová; y santificaron la casa de Jehová en ocho días, y en el día dieciséis del mes primero terminaron.</a:t>
            </a:r>
          </a:p>
          <a:p>
            <a:r>
              <a:rPr lang="es-CO" sz="6200" b="1" baseline="30000" dirty="0"/>
              <a:t>18 </a:t>
            </a:r>
            <a:r>
              <a:rPr lang="es-CO" sz="6200" dirty="0"/>
              <a:t>Entonces </a:t>
            </a:r>
            <a:r>
              <a:rPr lang="es-CO" sz="6200" b="1" dirty="0"/>
              <a:t>vinieron al rey Ezequías </a:t>
            </a:r>
            <a:r>
              <a:rPr lang="es-CO" sz="6200" dirty="0"/>
              <a:t>y le dijeron: Ya hemos limpiado toda la casa de Jehová, el altar del holocausto, y todos sus instrumentos, y la mesa de la proposición con todos sus utensilios.</a:t>
            </a:r>
          </a:p>
          <a:p>
            <a:endParaRPr lang="es-CO" dirty="0"/>
          </a:p>
        </p:txBody>
      </p:sp>
    </p:spTree>
    <p:extLst>
      <p:ext uri="{BB962C8B-B14F-4D97-AF65-F5344CB8AC3E}">
        <p14:creationId xmlns:p14="http://schemas.microsoft.com/office/powerpoint/2010/main" val="269067258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a:xfrm>
            <a:off x="457200" y="116632"/>
            <a:ext cx="8229600" cy="936104"/>
          </a:xfrm>
        </p:spPr>
        <p:txBody>
          <a:bodyPr/>
          <a:lstStyle/>
          <a:p>
            <a:r>
              <a:rPr lang="es-CO" dirty="0" err="1" smtClean="0"/>
              <a:t>Ezequias</a:t>
            </a:r>
            <a:r>
              <a:rPr lang="es-CO" dirty="0"/>
              <a:t> 2 Crónicas 29 (2 R. 18.1-3)</a:t>
            </a:r>
          </a:p>
        </p:txBody>
      </p:sp>
      <p:sp>
        <p:nvSpPr>
          <p:cNvPr id="5" name="4 Marcador de contenido"/>
          <p:cNvSpPr>
            <a:spLocks noGrp="1"/>
          </p:cNvSpPr>
          <p:nvPr>
            <p:ph idx="1"/>
          </p:nvPr>
        </p:nvSpPr>
        <p:spPr>
          <a:xfrm>
            <a:off x="457200" y="908720"/>
            <a:ext cx="8229600" cy="5616624"/>
          </a:xfrm>
        </p:spPr>
        <p:txBody>
          <a:bodyPr>
            <a:normAutofit fontScale="32500" lnSpcReduction="20000"/>
          </a:bodyPr>
          <a:lstStyle/>
          <a:p>
            <a:r>
              <a:rPr lang="es-CO" sz="5500" b="1" baseline="30000" dirty="0" smtClean="0"/>
              <a:t>18 </a:t>
            </a:r>
            <a:r>
              <a:rPr lang="es-CO" sz="5500" dirty="0" smtClean="0"/>
              <a:t>Entonces </a:t>
            </a:r>
            <a:r>
              <a:rPr lang="es-CO" sz="5500" b="1" dirty="0" smtClean="0"/>
              <a:t>vinieron al rey Ezequías </a:t>
            </a:r>
            <a:r>
              <a:rPr lang="es-CO" sz="5500" dirty="0" smtClean="0"/>
              <a:t>y le dijeron: Ya hemos limpiado toda la casa de Jehová, el altar del holocausto, y todos sus instrumentos, y la mesa de la proposición con todos sus utensilios.</a:t>
            </a:r>
          </a:p>
          <a:p>
            <a:r>
              <a:rPr lang="es-CO" sz="5500" b="1" baseline="30000" dirty="0" smtClean="0"/>
              <a:t>19 </a:t>
            </a:r>
            <a:r>
              <a:rPr lang="es-CO" sz="5500" dirty="0" smtClean="0"/>
              <a:t>Asimismo </a:t>
            </a:r>
            <a:r>
              <a:rPr lang="es-CO" sz="5500" b="1" dirty="0" smtClean="0"/>
              <a:t>hemos preparado y santificado todos los utensilios que en su infidelidad había desechado el rey </a:t>
            </a:r>
            <a:r>
              <a:rPr lang="es-CO" sz="5500" b="1" dirty="0" err="1" smtClean="0"/>
              <a:t>Acaz</a:t>
            </a:r>
            <a:r>
              <a:rPr lang="es-CO" sz="5500" b="1" dirty="0" smtClean="0"/>
              <a:t>, cuando reinaba; y he aquí están delante del altar de Jehová.</a:t>
            </a:r>
          </a:p>
          <a:p>
            <a:r>
              <a:rPr lang="es-CO" sz="5500" b="1" baseline="30000" dirty="0" smtClean="0"/>
              <a:t>20 </a:t>
            </a:r>
            <a:r>
              <a:rPr lang="es-CO" sz="5500" b="1" dirty="0" smtClean="0"/>
              <a:t>Y levantándose de mañana, el rey Ezequías reunió los principales de la ciudad, y subió a la casa de Jehová.</a:t>
            </a:r>
          </a:p>
          <a:p>
            <a:r>
              <a:rPr lang="es-CO" sz="5500" b="1" baseline="30000" dirty="0" smtClean="0"/>
              <a:t>21 </a:t>
            </a:r>
            <a:r>
              <a:rPr lang="es-CO" sz="5500" dirty="0" smtClean="0"/>
              <a:t>Y presentaron siete novillos, siete carneros, siete corderos y siete machos cabríos para expiación por el reino, por el santuario y por Judá. </a:t>
            </a:r>
            <a:r>
              <a:rPr lang="es-CO" sz="5500" b="1" dirty="0" smtClean="0"/>
              <a:t>Y dijo a los sacerdotes hijos de Aarón que los ofreciesen sobre el altar de Jehová.</a:t>
            </a:r>
          </a:p>
          <a:p>
            <a:r>
              <a:rPr lang="es-CO" sz="5500" b="1" baseline="30000" dirty="0" smtClean="0"/>
              <a:t>22 </a:t>
            </a:r>
            <a:r>
              <a:rPr lang="es-CO" sz="5500" dirty="0" smtClean="0"/>
              <a:t>Mataron, pues, los novillos, y los sacerdotes recibieron la sangre, y la esparcieron sobre el altar; mataron luego los carneros, y esparcieron la sangre sobre el altar; asimismo mataron los corderos, y esparcieron la sangre sobre el altar.</a:t>
            </a:r>
          </a:p>
          <a:p>
            <a:r>
              <a:rPr lang="es-CO" sz="5500" b="1" baseline="30000" dirty="0" smtClean="0"/>
              <a:t>23 </a:t>
            </a:r>
            <a:r>
              <a:rPr lang="es-CO" sz="5500" dirty="0" smtClean="0"/>
              <a:t>Después hicieron acercar </a:t>
            </a:r>
            <a:r>
              <a:rPr lang="es-CO" sz="5500" b="1" dirty="0" smtClean="0"/>
              <a:t>delante del rey </a:t>
            </a:r>
            <a:r>
              <a:rPr lang="es-CO" sz="5500" dirty="0" smtClean="0"/>
              <a:t>y de la multitud los machos cabríos para la expiación, y pusieron sobre ellos sus manos;</a:t>
            </a:r>
          </a:p>
          <a:p>
            <a:r>
              <a:rPr lang="es-CO" sz="5500" b="1" baseline="30000" dirty="0" smtClean="0"/>
              <a:t>24 </a:t>
            </a:r>
            <a:r>
              <a:rPr lang="es-CO" sz="5500" dirty="0" smtClean="0"/>
              <a:t>y los sacerdotes los mataron, e hicieron ofrenda de expiación con la sangre de ellos sobre el altar, </a:t>
            </a:r>
            <a:r>
              <a:rPr lang="es-CO" sz="5500" b="1" dirty="0" smtClean="0"/>
              <a:t>para reconciliar a todo Israel; porque por todo Israel mandó el rey hacer el holocausto y la expiación.</a:t>
            </a:r>
          </a:p>
          <a:p>
            <a:endParaRPr lang="es-CO" dirty="0"/>
          </a:p>
        </p:txBody>
      </p:sp>
    </p:spTree>
    <p:extLst>
      <p:ext uri="{BB962C8B-B14F-4D97-AF65-F5344CB8AC3E}">
        <p14:creationId xmlns:p14="http://schemas.microsoft.com/office/powerpoint/2010/main" val="256501747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O" dirty="0" err="1" smtClean="0"/>
              <a:t>Ezequias</a:t>
            </a:r>
            <a:endParaRPr lang="es-CO" dirty="0"/>
          </a:p>
        </p:txBody>
      </p:sp>
      <p:sp>
        <p:nvSpPr>
          <p:cNvPr id="5" name="4 Marcador de contenido"/>
          <p:cNvSpPr>
            <a:spLocks noGrp="1"/>
          </p:cNvSpPr>
          <p:nvPr>
            <p:ph idx="1"/>
          </p:nvPr>
        </p:nvSpPr>
        <p:spPr>
          <a:xfrm>
            <a:off x="457200" y="1196752"/>
            <a:ext cx="8229600" cy="4929411"/>
          </a:xfrm>
        </p:spPr>
        <p:txBody>
          <a:bodyPr>
            <a:normAutofit fontScale="62500" lnSpcReduction="20000"/>
          </a:bodyPr>
          <a:lstStyle/>
          <a:p>
            <a:r>
              <a:rPr lang="es-CO" b="1" baseline="30000" dirty="0"/>
              <a:t>25 </a:t>
            </a:r>
            <a:r>
              <a:rPr lang="es-CO" dirty="0"/>
              <a:t>Puso también </a:t>
            </a:r>
            <a:r>
              <a:rPr lang="es-CO" b="1" dirty="0"/>
              <a:t>levitas en la casa de Jehová con címbalos, salterios y arpas, conforme al mandamiento de David, </a:t>
            </a:r>
            <a:r>
              <a:rPr lang="es-CO" dirty="0"/>
              <a:t>de </a:t>
            </a:r>
            <a:r>
              <a:rPr lang="es-CO" dirty="0" err="1"/>
              <a:t>Gad</a:t>
            </a:r>
            <a:r>
              <a:rPr lang="es-CO" dirty="0"/>
              <a:t> vidente del rey, y del profeta Natán, porque aquel mandamiento procedía de Jehová por medio de sus profetas.</a:t>
            </a:r>
          </a:p>
          <a:p>
            <a:r>
              <a:rPr lang="es-CO" b="1" baseline="30000" dirty="0"/>
              <a:t>26 </a:t>
            </a:r>
            <a:r>
              <a:rPr lang="es-CO" b="1" dirty="0"/>
              <a:t>Y los levitas estaban con los instrumentos de David, y los sacerdotes con trompetas.</a:t>
            </a:r>
          </a:p>
          <a:p>
            <a:r>
              <a:rPr lang="es-CO" b="1" baseline="30000" dirty="0"/>
              <a:t>27 </a:t>
            </a:r>
            <a:r>
              <a:rPr lang="es-CO" dirty="0"/>
              <a:t>Entonces mandó Ezequías sacrificar el holocausto en el altar; y cuando comenzó el holocausto, comenzó también el cántico de Jehová, con las trompetas y los instrumentos de David rey de Israel.</a:t>
            </a:r>
          </a:p>
          <a:p>
            <a:r>
              <a:rPr lang="es-CO" b="1" baseline="30000" dirty="0"/>
              <a:t>28 </a:t>
            </a:r>
            <a:r>
              <a:rPr lang="es-CO" b="1" dirty="0"/>
              <a:t>Y toda la multitud adoraba, y los cantores cantaban, y los trompeteros sonaban las trompetas; todo esto duró hasta consumirse el holocausto.</a:t>
            </a:r>
          </a:p>
          <a:p>
            <a:r>
              <a:rPr lang="es-CO" b="1" baseline="30000" dirty="0"/>
              <a:t>29 </a:t>
            </a:r>
            <a:r>
              <a:rPr lang="es-CO" dirty="0"/>
              <a:t>Y cuando acabaron de ofrecer, </a:t>
            </a:r>
            <a:r>
              <a:rPr lang="es-CO" b="1" dirty="0"/>
              <a:t>se inclinó el rey, y todos los que con él estaban, y adoraron.</a:t>
            </a:r>
          </a:p>
          <a:p>
            <a:r>
              <a:rPr lang="es-CO" b="1" baseline="30000" dirty="0"/>
              <a:t>30 </a:t>
            </a:r>
            <a:r>
              <a:rPr lang="es-CO" dirty="0"/>
              <a:t>Entonces el rey Ezequías y los príncipes dijeron a los levitas que alabasen a </a:t>
            </a:r>
            <a:r>
              <a:rPr lang="es-CO" b="1" dirty="0"/>
              <a:t>Jehová con las palabras de David y de </a:t>
            </a:r>
            <a:r>
              <a:rPr lang="es-CO" b="1" dirty="0" err="1"/>
              <a:t>Asaf</a:t>
            </a:r>
            <a:r>
              <a:rPr lang="es-CO" b="1" dirty="0"/>
              <a:t> vidente; y ellos alabaron con gran alegría, y se inclinaron y adoraron.</a:t>
            </a:r>
          </a:p>
          <a:p>
            <a:endParaRPr lang="es-CO" dirty="0"/>
          </a:p>
        </p:txBody>
      </p:sp>
    </p:spTree>
    <p:extLst>
      <p:ext uri="{BB962C8B-B14F-4D97-AF65-F5344CB8AC3E}">
        <p14:creationId xmlns:p14="http://schemas.microsoft.com/office/powerpoint/2010/main" val="413948128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O" dirty="0" smtClean="0"/>
              <a:t>Ezequías</a:t>
            </a:r>
            <a:endParaRPr lang="es-CO" dirty="0"/>
          </a:p>
        </p:txBody>
      </p:sp>
      <p:sp>
        <p:nvSpPr>
          <p:cNvPr id="5" name="4 Marcador de contenido"/>
          <p:cNvSpPr>
            <a:spLocks noGrp="1"/>
          </p:cNvSpPr>
          <p:nvPr>
            <p:ph idx="1"/>
          </p:nvPr>
        </p:nvSpPr>
        <p:spPr>
          <a:xfrm>
            <a:off x="457200" y="1268760"/>
            <a:ext cx="8229600" cy="4857403"/>
          </a:xfrm>
        </p:spPr>
        <p:txBody>
          <a:bodyPr>
            <a:normAutofit fontScale="62500" lnSpcReduction="20000"/>
          </a:bodyPr>
          <a:lstStyle/>
          <a:p>
            <a:r>
              <a:rPr lang="es-CO" b="1" baseline="30000" dirty="0" smtClean="0"/>
              <a:t>31</a:t>
            </a:r>
            <a:r>
              <a:rPr lang="es-CO" b="1" baseline="30000" dirty="0"/>
              <a:t> </a:t>
            </a:r>
            <a:r>
              <a:rPr lang="es-CO" dirty="0"/>
              <a:t>Y </a:t>
            </a:r>
            <a:r>
              <a:rPr lang="es-CO" b="1" dirty="0"/>
              <a:t>respondiendo Ezequías, </a:t>
            </a:r>
            <a:r>
              <a:rPr lang="es-CO" dirty="0"/>
              <a:t>dijo: Vosotros os habéis consagrado ahora a Jehová; acercaos, pues, y presentad sacrificios y alabanzas en la casa de Jehová. Y la multitud presentó sacrificios y alabanzas; y todos los generosos de corazón trajeron holocaustos.</a:t>
            </a:r>
          </a:p>
          <a:p>
            <a:r>
              <a:rPr lang="es-CO" b="1" baseline="30000" dirty="0"/>
              <a:t>32 </a:t>
            </a:r>
            <a:r>
              <a:rPr lang="es-CO" dirty="0"/>
              <a:t>Y fue el número de los holocaustos que trajo la congregación, setenta bueyes, cien carneros y doscientos corderos, todo para el holocausto de Jehová.</a:t>
            </a:r>
          </a:p>
          <a:p>
            <a:r>
              <a:rPr lang="es-CO" b="1" baseline="30000" dirty="0"/>
              <a:t>33 </a:t>
            </a:r>
            <a:r>
              <a:rPr lang="es-CO" dirty="0"/>
              <a:t>Y las ofrendas fueron seiscientos bueyes y tres mil ovejas.</a:t>
            </a:r>
          </a:p>
          <a:p>
            <a:r>
              <a:rPr lang="es-CO" b="1" baseline="30000" dirty="0"/>
              <a:t>34 </a:t>
            </a:r>
            <a:r>
              <a:rPr lang="es-CO" b="1" dirty="0"/>
              <a:t>Mas los sacerdotes eran pocos, y no bastaban para desollar los holocaustos; y así sus hermanos los levitas les ayudaron hasta que acabaron la obra, y hasta que los demás sacerdotes se santificaron; porque los levitas fueron más rectos de corazón para santificarse que los sacerdotes.</a:t>
            </a:r>
          </a:p>
          <a:p>
            <a:r>
              <a:rPr lang="es-CO" b="1" baseline="30000" dirty="0"/>
              <a:t>35 </a:t>
            </a:r>
            <a:r>
              <a:rPr lang="es-CO" dirty="0"/>
              <a:t>Así, pues, hubo abundancia de holocaustos, con grosura de las ofrendas de paz, y libaciones para cada holocausto. Y quedó restablecido el servicio de la casa de Jehová.</a:t>
            </a:r>
          </a:p>
          <a:p>
            <a:r>
              <a:rPr lang="es-CO" b="1" baseline="30000" dirty="0"/>
              <a:t>36 </a:t>
            </a:r>
            <a:r>
              <a:rPr lang="es-CO" b="1" dirty="0"/>
              <a:t>Y se alegró Ezequías con todo el pueblo, de que Dios hubiese preparado el pueblo; porque la cosa fue hecha rápidamente.</a:t>
            </a:r>
          </a:p>
          <a:p>
            <a:endParaRPr lang="es-CO" dirty="0"/>
          </a:p>
        </p:txBody>
      </p:sp>
    </p:spTree>
    <p:extLst>
      <p:ext uri="{BB962C8B-B14F-4D97-AF65-F5344CB8AC3E}">
        <p14:creationId xmlns:p14="http://schemas.microsoft.com/office/powerpoint/2010/main" val="107642047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634082"/>
          </a:xfrm>
        </p:spPr>
        <p:txBody>
          <a:bodyPr>
            <a:normAutofit fontScale="90000"/>
          </a:bodyPr>
          <a:lstStyle/>
          <a:p>
            <a:r>
              <a:rPr lang="es-CO" dirty="0"/>
              <a:t>Ezequías 2 Crónicas 30 </a:t>
            </a:r>
            <a:br>
              <a:rPr lang="es-CO" dirty="0"/>
            </a:br>
            <a:endParaRPr lang="es-CO" dirty="0"/>
          </a:p>
        </p:txBody>
      </p:sp>
      <p:sp>
        <p:nvSpPr>
          <p:cNvPr id="3" name="2 Marcador de contenido"/>
          <p:cNvSpPr>
            <a:spLocks noGrp="1"/>
          </p:cNvSpPr>
          <p:nvPr>
            <p:ph idx="1"/>
          </p:nvPr>
        </p:nvSpPr>
        <p:spPr>
          <a:xfrm>
            <a:off x="457200" y="1196752"/>
            <a:ext cx="8229600" cy="5184576"/>
          </a:xfrm>
        </p:spPr>
        <p:txBody>
          <a:bodyPr>
            <a:normAutofit fontScale="55000" lnSpcReduction="20000"/>
          </a:bodyPr>
          <a:lstStyle/>
          <a:p>
            <a:r>
              <a:rPr lang="es-CO" sz="3700" b="1" dirty="0" smtClean="0"/>
              <a:t>30 </a:t>
            </a:r>
            <a:r>
              <a:rPr lang="es-CO" sz="3700" dirty="0" smtClean="0"/>
              <a:t> Envió después Ezequías por todo Israel y Judá, y escribió cartas a Efraín y a Manasés, para que viniesen a Jerusalén a la casa de Jehová para celebrar la pascua a Jehová Dios de Israel.</a:t>
            </a:r>
          </a:p>
          <a:p>
            <a:r>
              <a:rPr lang="es-CO" sz="3700" b="1" baseline="30000" dirty="0" smtClean="0"/>
              <a:t>2</a:t>
            </a:r>
            <a:r>
              <a:rPr lang="es-CO" sz="3700" b="1" baseline="30000" dirty="0"/>
              <a:t> </a:t>
            </a:r>
            <a:r>
              <a:rPr lang="es-CO" sz="3700" dirty="0"/>
              <a:t>Y el rey había tomado consejo con sus príncipes, y con toda la congregación en Jerusalén, para celebrar la pascua en el mes segundo;</a:t>
            </a:r>
          </a:p>
          <a:p>
            <a:r>
              <a:rPr lang="es-CO" sz="3700" b="1" baseline="30000" dirty="0"/>
              <a:t>3 </a:t>
            </a:r>
            <a:r>
              <a:rPr lang="es-CO" sz="3700" dirty="0"/>
              <a:t>porque entonces no la podían celebrar, por cuanto no había suficientes sacerdotes santificados, ni el pueblo se había reunido en Jerusalén.</a:t>
            </a:r>
          </a:p>
          <a:p>
            <a:r>
              <a:rPr lang="es-CO" sz="3700" b="1" baseline="30000" dirty="0"/>
              <a:t>4 </a:t>
            </a:r>
            <a:r>
              <a:rPr lang="es-CO" sz="3700" dirty="0"/>
              <a:t>Esto agradó al rey y a toda la multitud.</a:t>
            </a:r>
          </a:p>
          <a:p>
            <a:r>
              <a:rPr lang="es-CO" sz="3700" b="1" baseline="30000" dirty="0"/>
              <a:t>5 </a:t>
            </a:r>
            <a:r>
              <a:rPr lang="es-CO" sz="3700" dirty="0"/>
              <a:t>Y determinaron hacer pasar pregón por todo Israel, desde </a:t>
            </a:r>
            <a:r>
              <a:rPr lang="es-CO" sz="3700" dirty="0" err="1"/>
              <a:t>Beerseba</a:t>
            </a:r>
            <a:r>
              <a:rPr lang="es-CO" sz="3700" dirty="0"/>
              <a:t> hasta Dan, para que viniesen a celebrar la pascua a Jehová Dios de Israel, en Jerusalén; </a:t>
            </a:r>
            <a:r>
              <a:rPr lang="es-CO" sz="3700" b="1" dirty="0"/>
              <a:t>porque en mucho tiempo no la habían celebrado al modo que está escrito.</a:t>
            </a:r>
          </a:p>
          <a:p>
            <a:r>
              <a:rPr lang="es-CO" sz="3700" b="1" baseline="30000" dirty="0"/>
              <a:t>6 </a:t>
            </a:r>
            <a:r>
              <a:rPr lang="es-CO" sz="3700" dirty="0"/>
              <a:t>Fueron, pues, correos con cartas de mano del rey y de sus príncipes por todo Israel y Judá, como el rey lo había mandado, y decían: Hijos de Israel, volveos a Jehová el Dios de Abraham, de Isaac y de Israel, y él se volverá al remanente que ha quedado de la mano de los reyes de Asiria.</a:t>
            </a:r>
          </a:p>
          <a:p>
            <a:r>
              <a:rPr lang="es-CO" sz="3700" b="1" baseline="30000" dirty="0"/>
              <a:t>7 </a:t>
            </a:r>
            <a:r>
              <a:rPr lang="es-CO" sz="3700" dirty="0"/>
              <a:t>No seáis como vuestros padres y como vuestros hermanos, que se rebelaron contra Jehová el Dios de sus padres, y él los entregó a desolación, como vosotros veis.</a:t>
            </a:r>
          </a:p>
          <a:p>
            <a:endParaRPr lang="es-CO" dirty="0"/>
          </a:p>
        </p:txBody>
      </p:sp>
    </p:spTree>
    <p:extLst>
      <p:ext uri="{BB962C8B-B14F-4D97-AF65-F5344CB8AC3E}">
        <p14:creationId xmlns:p14="http://schemas.microsoft.com/office/powerpoint/2010/main" val="393525245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O" dirty="0" smtClean="0"/>
              <a:t>Ezequías</a:t>
            </a:r>
            <a:endParaRPr lang="es-CO" dirty="0"/>
          </a:p>
        </p:txBody>
      </p:sp>
      <p:sp>
        <p:nvSpPr>
          <p:cNvPr id="3" name="2 Marcador de contenido"/>
          <p:cNvSpPr>
            <a:spLocks noGrp="1"/>
          </p:cNvSpPr>
          <p:nvPr>
            <p:ph idx="1"/>
          </p:nvPr>
        </p:nvSpPr>
        <p:spPr>
          <a:xfrm>
            <a:off x="457200" y="1196752"/>
            <a:ext cx="8229600" cy="5184576"/>
          </a:xfrm>
        </p:spPr>
        <p:txBody>
          <a:bodyPr>
            <a:normAutofit fontScale="40000" lnSpcReduction="20000"/>
          </a:bodyPr>
          <a:lstStyle/>
          <a:p>
            <a:r>
              <a:rPr lang="es-CO" sz="4500" b="1" baseline="30000" dirty="0" smtClean="0"/>
              <a:t>8</a:t>
            </a:r>
            <a:r>
              <a:rPr lang="es-CO" sz="4500" b="1" baseline="30000" dirty="0"/>
              <a:t> </a:t>
            </a:r>
            <a:r>
              <a:rPr lang="es-CO" sz="4500" dirty="0"/>
              <a:t>No endurezcáis, pues, ahora vuestra cerviz como vuestros padres; someteos a Jehová, y venid a su santuario, el cual él ha santificado para siempre; y servid a Jehová vuestro Dios, y el ardor de su ira se apartará de vosotros.</a:t>
            </a:r>
          </a:p>
          <a:p>
            <a:r>
              <a:rPr lang="es-CO" sz="4500" b="1" baseline="30000" dirty="0"/>
              <a:t>9 </a:t>
            </a:r>
            <a:r>
              <a:rPr lang="es-CO" sz="4500" dirty="0"/>
              <a:t>Porque si os volviereis a Jehová, vuestros hermanos y vuestros hijos hallarán misericordia delante de los que los tienen cautivos, y volverán a esta tierra; porque Jehová vuestro Dios es clemente y misericordioso, y no apartará de vosotros su rostro, si vosotros os volviereis a él.</a:t>
            </a:r>
          </a:p>
          <a:p>
            <a:r>
              <a:rPr lang="es-CO" sz="4500" b="1" baseline="30000" dirty="0"/>
              <a:t>10 </a:t>
            </a:r>
            <a:r>
              <a:rPr lang="es-CO" sz="4500" dirty="0"/>
              <a:t>Pasaron, pues, los correos de ciudad en ciudad por la tierra de Efraín y Manasés, hasta Zabulón; </a:t>
            </a:r>
            <a:r>
              <a:rPr lang="es-CO" sz="4500" u="sng" dirty="0"/>
              <a:t>mas se reían y burlaban de ellos.</a:t>
            </a:r>
          </a:p>
          <a:p>
            <a:r>
              <a:rPr lang="es-CO" sz="4500" b="1" baseline="30000" dirty="0"/>
              <a:t>11 </a:t>
            </a:r>
            <a:r>
              <a:rPr lang="es-CO" sz="4500" u="sng" dirty="0"/>
              <a:t>Con todo eso, algunos hombres de </a:t>
            </a:r>
            <a:r>
              <a:rPr lang="es-CO" sz="4500" u="sng" dirty="0" err="1"/>
              <a:t>Aser</a:t>
            </a:r>
            <a:r>
              <a:rPr lang="es-CO" sz="4500" u="sng" dirty="0"/>
              <a:t>, de Manasés y de Zabulón se humillaron, y vinieron a Jerusalén</a:t>
            </a:r>
            <a:r>
              <a:rPr lang="es-CO" sz="4500" dirty="0"/>
              <a:t>.</a:t>
            </a:r>
          </a:p>
          <a:p>
            <a:r>
              <a:rPr lang="es-CO" sz="4500" b="1" baseline="30000" dirty="0"/>
              <a:t>12 </a:t>
            </a:r>
            <a:r>
              <a:rPr lang="es-CO" sz="4500" dirty="0"/>
              <a:t>En Judá también estuvo </a:t>
            </a:r>
            <a:r>
              <a:rPr lang="es-CO" sz="4500" b="1" dirty="0"/>
              <a:t>la mano de Dios para darles un solo corazón </a:t>
            </a:r>
            <a:r>
              <a:rPr lang="es-CO" sz="4500" dirty="0"/>
              <a:t>para cumplir el mensaje del rey y de los príncipes, conforme a la palabra de Jehová.</a:t>
            </a:r>
          </a:p>
          <a:p>
            <a:r>
              <a:rPr lang="es-CO" sz="4500" b="1" baseline="30000" dirty="0"/>
              <a:t>13 </a:t>
            </a:r>
            <a:r>
              <a:rPr lang="es-CO" sz="4500" dirty="0"/>
              <a:t>Y se reunió en Jerusalén mucha gente para celebrar la fiesta solemne de los panes sin levadura en el mes segundo, una vasta reunión.</a:t>
            </a:r>
          </a:p>
          <a:p>
            <a:r>
              <a:rPr lang="es-CO" sz="4500" b="1" baseline="30000" dirty="0"/>
              <a:t>14 </a:t>
            </a:r>
            <a:r>
              <a:rPr lang="es-CO" sz="4500" b="1" dirty="0"/>
              <a:t>Y levantándose, quitaron los altares que había en Jerusalén; quitaron también todos los altares de incienso, y los echaron al torrente de Cedrón.</a:t>
            </a:r>
          </a:p>
          <a:p>
            <a:endParaRPr lang="es-CO" dirty="0"/>
          </a:p>
        </p:txBody>
      </p:sp>
    </p:spTree>
    <p:extLst>
      <p:ext uri="{BB962C8B-B14F-4D97-AF65-F5344CB8AC3E}">
        <p14:creationId xmlns:p14="http://schemas.microsoft.com/office/powerpoint/2010/main" val="299036631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O" dirty="0" smtClean="0"/>
              <a:t>Ezequías</a:t>
            </a:r>
            <a:endParaRPr lang="es-CO" dirty="0"/>
          </a:p>
        </p:txBody>
      </p:sp>
      <p:sp>
        <p:nvSpPr>
          <p:cNvPr id="3" name="2 Marcador de contenido"/>
          <p:cNvSpPr>
            <a:spLocks noGrp="1"/>
          </p:cNvSpPr>
          <p:nvPr>
            <p:ph idx="1"/>
          </p:nvPr>
        </p:nvSpPr>
        <p:spPr>
          <a:xfrm>
            <a:off x="457200" y="1340768"/>
            <a:ext cx="8229600" cy="4896544"/>
          </a:xfrm>
        </p:spPr>
        <p:txBody>
          <a:bodyPr>
            <a:normAutofit fontScale="55000" lnSpcReduction="20000"/>
          </a:bodyPr>
          <a:lstStyle/>
          <a:p>
            <a:r>
              <a:rPr lang="es-CO" sz="3700" b="1" baseline="30000" dirty="0"/>
              <a:t>15 </a:t>
            </a:r>
            <a:r>
              <a:rPr lang="es-CO" sz="3700" dirty="0"/>
              <a:t>Entonces sacrificaron la pascua, a los catorce días del mes segundo; y los sacerdotes y los levitas llenos de </a:t>
            </a:r>
            <a:r>
              <a:rPr lang="es-CO" sz="3700" dirty="0" err="1" smtClean="0"/>
              <a:t>verguenza</a:t>
            </a:r>
            <a:r>
              <a:rPr lang="es-CO" sz="3700" dirty="0" smtClean="0"/>
              <a:t> </a:t>
            </a:r>
            <a:r>
              <a:rPr lang="es-CO" sz="3700" dirty="0"/>
              <a:t>se santificaron, y trajeron los holocaustos a la casa de Jehová.</a:t>
            </a:r>
          </a:p>
          <a:p>
            <a:r>
              <a:rPr lang="es-CO" sz="3700" b="1" baseline="30000" dirty="0"/>
              <a:t>16 </a:t>
            </a:r>
            <a:r>
              <a:rPr lang="es-CO" sz="3700" dirty="0"/>
              <a:t>Y tomaron su lugar en los turnos de costumbre, conforme a la ley de Moisés varón de Dios; y los sacerdotes esparcían la sangre que recibían de manos de los levitas.</a:t>
            </a:r>
          </a:p>
          <a:p>
            <a:r>
              <a:rPr lang="es-CO" sz="3700" b="1" baseline="30000" dirty="0"/>
              <a:t>17 </a:t>
            </a:r>
            <a:r>
              <a:rPr lang="es-CO" sz="3700" dirty="0"/>
              <a:t>Porque había muchos en la congregación que no estaban santificados, y por eso los levitas sacrificaban la pascua por todos los que no se habían purificado, para santificarlos a Jehová.</a:t>
            </a:r>
          </a:p>
          <a:p>
            <a:r>
              <a:rPr lang="es-CO" sz="3700" b="1" baseline="30000" dirty="0"/>
              <a:t>18 </a:t>
            </a:r>
            <a:r>
              <a:rPr lang="es-CO" sz="3700" dirty="0"/>
              <a:t>Porque una gran multitud del pueblo de Efraín y Manasés, y de </a:t>
            </a:r>
            <a:r>
              <a:rPr lang="es-CO" sz="3700" dirty="0" err="1"/>
              <a:t>Isacar</a:t>
            </a:r>
            <a:r>
              <a:rPr lang="es-CO" sz="3700" dirty="0"/>
              <a:t> y Zabulón, no se habían purificado, </a:t>
            </a:r>
            <a:r>
              <a:rPr lang="es-CO" sz="3700" b="1" u="sng" dirty="0"/>
              <a:t>y comieron la pascua no conforme a lo que está escrito</a:t>
            </a:r>
            <a:r>
              <a:rPr lang="es-CO" sz="3700" dirty="0"/>
              <a:t>. </a:t>
            </a:r>
            <a:r>
              <a:rPr lang="es-CO" sz="3700" b="1" u="sng" dirty="0"/>
              <a:t>Mas Ezequías oró por ellos, diciendo: Jehová, que es bueno, sea propicio a todo aquel que ha preparado su corazón para buscar a Dios,</a:t>
            </a:r>
          </a:p>
          <a:p>
            <a:r>
              <a:rPr lang="es-CO" sz="3700" b="1" baseline="30000" dirty="0"/>
              <a:t>19 </a:t>
            </a:r>
            <a:r>
              <a:rPr lang="es-CO" sz="3700" dirty="0"/>
              <a:t>a Jehová el Dios de sus padres, aunque no esté purificado según los ritos de purificación del santuario.</a:t>
            </a:r>
          </a:p>
          <a:p>
            <a:r>
              <a:rPr lang="es-CO" sz="3700" b="1" baseline="30000" dirty="0"/>
              <a:t>20 </a:t>
            </a:r>
            <a:r>
              <a:rPr lang="es-CO" sz="3700" dirty="0"/>
              <a:t>Y oyó Jehová a Ezequías, </a:t>
            </a:r>
            <a:r>
              <a:rPr lang="es-CO" sz="3700" b="1" dirty="0"/>
              <a:t>y sanó al pueblo.</a:t>
            </a:r>
          </a:p>
          <a:p>
            <a:endParaRPr lang="es-CO" dirty="0"/>
          </a:p>
        </p:txBody>
      </p:sp>
    </p:spTree>
    <p:extLst>
      <p:ext uri="{BB962C8B-B14F-4D97-AF65-F5344CB8AC3E}">
        <p14:creationId xmlns:p14="http://schemas.microsoft.com/office/powerpoint/2010/main" val="216129633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O" dirty="0" smtClean="0"/>
              <a:t>Ezequías</a:t>
            </a:r>
            <a:endParaRPr lang="es-CO" dirty="0"/>
          </a:p>
        </p:txBody>
      </p:sp>
      <p:sp>
        <p:nvSpPr>
          <p:cNvPr id="3" name="2 Marcador de contenido"/>
          <p:cNvSpPr>
            <a:spLocks noGrp="1"/>
          </p:cNvSpPr>
          <p:nvPr>
            <p:ph idx="1"/>
          </p:nvPr>
        </p:nvSpPr>
        <p:spPr>
          <a:xfrm>
            <a:off x="457200" y="1340768"/>
            <a:ext cx="8229600" cy="4896544"/>
          </a:xfrm>
        </p:spPr>
        <p:txBody>
          <a:bodyPr>
            <a:normAutofit fontScale="47500" lnSpcReduction="20000"/>
          </a:bodyPr>
          <a:lstStyle/>
          <a:p>
            <a:r>
              <a:rPr lang="es-CO" sz="3700" b="1" baseline="30000" dirty="0" smtClean="0"/>
              <a:t>21</a:t>
            </a:r>
            <a:r>
              <a:rPr lang="es-CO" sz="3700" b="1" baseline="30000" dirty="0"/>
              <a:t> </a:t>
            </a:r>
            <a:r>
              <a:rPr lang="es-CO" sz="3700" dirty="0"/>
              <a:t>Así los hijos de Israel que estaban en Jerusalén celebraron la fiesta solemne de los panes sin levadura por siete días con grande gozo; y glorificaban a Jehová todos los días los levitas y los sacerdotes, cantando con instrumentos resonantes a Jehová.</a:t>
            </a:r>
          </a:p>
          <a:p>
            <a:r>
              <a:rPr lang="es-CO" sz="3700" b="1" u="sng" baseline="30000" dirty="0"/>
              <a:t>22 </a:t>
            </a:r>
            <a:r>
              <a:rPr lang="es-CO" sz="3700" u="sng" dirty="0"/>
              <a:t>Y habló Ezequías al corazón de todos los levitas que tenían buena inteligencia en el servicio de Jehová. </a:t>
            </a:r>
            <a:r>
              <a:rPr lang="es-CO" sz="3700" dirty="0"/>
              <a:t>Y comieron de lo sacrificado en la fiesta solemne por siete días, ofreciendo sacrificios de paz, y dando gracias a Jehová el Dios de sus padres.</a:t>
            </a:r>
          </a:p>
          <a:p>
            <a:r>
              <a:rPr lang="es-CO" sz="3700" b="1" u="sng" baseline="30000" dirty="0"/>
              <a:t>23 </a:t>
            </a:r>
            <a:r>
              <a:rPr lang="es-CO" sz="3700" u="sng" dirty="0"/>
              <a:t>Y toda aquella asamblea determinó que celebrasen la fiesta por otros siete días; y la celebraron otros siete días con alegría.</a:t>
            </a:r>
          </a:p>
          <a:p>
            <a:r>
              <a:rPr lang="es-CO" sz="3700" b="1" baseline="30000" dirty="0"/>
              <a:t>24 </a:t>
            </a:r>
            <a:r>
              <a:rPr lang="es-CO" sz="3700" dirty="0"/>
              <a:t>Porque Ezequías rey de Judá había dado a la asamblea mil novillos y siete mil ovejas; y también los príncipes dieron al pueblo mil novillos y diez mil ovejas; y muchos sacerdotes ya se habían santificado.</a:t>
            </a:r>
          </a:p>
          <a:p>
            <a:r>
              <a:rPr lang="es-CO" sz="3700" b="1" baseline="30000" dirty="0"/>
              <a:t>25 </a:t>
            </a:r>
            <a:r>
              <a:rPr lang="es-CO" sz="3700" dirty="0"/>
              <a:t>Se alegró, pues, toda la congregación de Judá, como también los sacerdotes y levitas, y toda la multitud que había venido de Israel; </a:t>
            </a:r>
            <a:r>
              <a:rPr lang="es-CO" sz="3700" b="1" dirty="0"/>
              <a:t>asimismo los forasteros </a:t>
            </a:r>
            <a:r>
              <a:rPr lang="es-CO" sz="3700" dirty="0"/>
              <a:t>que habían venido de la tierra de Israel, y los que habitaban en Judá.</a:t>
            </a:r>
          </a:p>
          <a:p>
            <a:r>
              <a:rPr lang="es-CO" sz="3700" b="1" baseline="30000" dirty="0"/>
              <a:t>26 </a:t>
            </a:r>
            <a:r>
              <a:rPr lang="es-CO" sz="3700" b="1" dirty="0"/>
              <a:t>Hubo entonces gran regocijo en Jerusalén; porque desde los días de Salomón hijo de David rey de Israel, no había habido cosa semejante en Jerusalén.</a:t>
            </a:r>
          </a:p>
          <a:p>
            <a:r>
              <a:rPr lang="es-CO" sz="3700" b="1" baseline="30000" dirty="0"/>
              <a:t>27 </a:t>
            </a:r>
            <a:r>
              <a:rPr lang="es-CO" sz="3700" dirty="0"/>
              <a:t>Después los sacerdotes y levitas, puestos en pie, bendijeron al pueblo; y la voz de ellos fue oída, y su oración llegó a la habitación de su santuario, al cielo.</a:t>
            </a:r>
          </a:p>
          <a:p>
            <a:endParaRPr lang="es-CO" dirty="0"/>
          </a:p>
        </p:txBody>
      </p:sp>
    </p:spTree>
    <p:extLst>
      <p:ext uri="{BB962C8B-B14F-4D97-AF65-F5344CB8AC3E}">
        <p14:creationId xmlns:p14="http://schemas.microsoft.com/office/powerpoint/2010/main" val="215889337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634082"/>
          </a:xfrm>
        </p:spPr>
        <p:txBody>
          <a:bodyPr>
            <a:normAutofit fontScale="90000"/>
          </a:bodyPr>
          <a:lstStyle/>
          <a:p>
            <a:r>
              <a:rPr lang="es-CO" dirty="0" smtClean="0"/>
              <a:t>Ezequías </a:t>
            </a:r>
            <a:r>
              <a:rPr lang="es-CO" dirty="0"/>
              <a:t>2 Crónicas 31 </a:t>
            </a:r>
            <a:br>
              <a:rPr lang="es-CO" dirty="0"/>
            </a:br>
            <a:endParaRPr lang="es-CO" dirty="0"/>
          </a:p>
        </p:txBody>
      </p:sp>
      <p:sp>
        <p:nvSpPr>
          <p:cNvPr id="3" name="2 Marcador de contenido"/>
          <p:cNvSpPr>
            <a:spLocks noGrp="1"/>
          </p:cNvSpPr>
          <p:nvPr>
            <p:ph idx="1"/>
          </p:nvPr>
        </p:nvSpPr>
        <p:spPr>
          <a:xfrm>
            <a:off x="457200" y="764704"/>
            <a:ext cx="8229600" cy="5616624"/>
          </a:xfrm>
        </p:spPr>
        <p:txBody>
          <a:bodyPr>
            <a:normAutofit fontScale="40000" lnSpcReduction="20000"/>
          </a:bodyPr>
          <a:lstStyle/>
          <a:p>
            <a:r>
              <a:rPr lang="es-CO" sz="4300" b="1" dirty="0" smtClean="0"/>
              <a:t>31</a:t>
            </a:r>
            <a:r>
              <a:rPr lang="es-CO" sz="4300" b="1" dirty="0"/>
              <a:t> </a:t>
            </a:r>
            <a:r>
              <a:rPr lang="es-CO" sz="4300" dirty="0"/>
              <a:t> Hechas todas estas cosas, todos los de Israel que habían estado allí salieron por las ciudades de Judá, y </a:t>
            </a:r>
            <a:r>
              <a:rPr lang="es-CO" sz="4300" b="1" dirty="0"/>
              <a:t>quebraron las estatuas y destruyeron las imágenes de </a:t>
            </a:r>
            <a:r>
              <a:rPr lang="es-CO" sz="4300" b="1" dirty="0" err="1"/>
              <a:t>Asera</a:t>
            </a:r>
            <a:r>
              <a:rPr lang="es-CO" sz="4300" b="1" dirty="0"/>
              <a:t>, y derribaron los lugares altos y los altares por todo Judá y Benjamín, y también en Efraín y Manasés, hasta acabarlo todo. </a:t>
            </a:r>
            <a:r>
              <a:rPr lang="es-CO" sz="4300" dirty="0"/>
              <a:t>Después se volvieron todos los hijos de Israel a sus ciudades, cada uno a su posesión.</a:t>
            </a:r>
          </a:p>
          <a:p>
            <a:r>
              <a:rPr lang="es-CO" sz="4300" b="1" baseline="30000" dirty="0" smtClean="0"/>
              <a:t>2</a:t>
            </a:r>
            <a:r>
              <a:rPr lang="es-CO" sz="4300" b="1" baseline="30000" dirty="0"/>
              <a:t> </a:t>
            </a:r>
            <a:r>
              <a:rPr lang="es-CO" sz="4300" dirty="0"/>
              <a:t>Y arregló Ezequías la distribución de los sacerdotes y de los levitas conforme a sus turnos, cada uno según su oficio; los sacerdotes y los levitas para ofrecer el holocausto y las ofrendas de paz, para que ministrasen, para que diesen gracias y alabasen dentro de las puertas de los atrios de Jehová.</a:t>
            </a:r>
          </a:p>
          <a:p>
            <a:r>
              <a:rPr lang="es-CO" sz="4300" b="1" baseline="30000" dirty="0"/>
              <a:t>3 </a:t>
            </a:r>
            <a:r>
              <a:rPr lang="es-CO" sz="4300" b="1" dirty="0"/>
              <a:t>El rey contribuyó de su propia hacienda </a:t>
            </a:r>
            <a:r>
              <a:rPr lang="es-CO" sz="4300" dirty="0"/>
              <a:t>para los holocaustos a mañana y tarde, y para los holocaustos de los días de reposo,</a:t>
            </a:r>
            <a:r>
              <a:rPr lang="es-CO" sz="4300" baseline="30000" dirty="0"/>
              <a:t>[</a:t>
            </a:r>
            <a:r>
              <a:rPr lang="es-CO" sz="4300" baseline="30000" dirty="0">
                <a:hlinkClick r:id="rId2" tooltip="See footnote a"/>
              </a:rPr>
              <a:t>a</a:t>
            </a:r>
            <a:r>
              <a:rPr lang="es-CO" sz="4300" baseline="30000" dirty="0"/>
              <a:t>]</a:t>
            </a:r>
            <a:r>
              <a:rPr lang="es-CO" sz="4300" dirty="0"/>
              <a:t> nuevas lunas y fiestas solemnes, como está escrito en la ley de Jehová.</a:t>
            </a:r>
          </a:p>
          <a:p>
            <a:r>
              <a:rPr lang="es-CO" sz="4300" b="1" baseline="30000" dirty="0"/>
              <a:t>4 </a:t>
            </a:r>
            <a:r>
              <a:rPr lang="es-CO" sz="4300" dirty="0"/>
              <a:t>Mandó también al pueblo que habitaba en Jerusalén, que diese la porción correspondiente a los sacerdotes y levitas, para que ellos se dedicasen a la ley de Jehová.</a:t>
            </a:r>
          </a:p>
          <a:p>
            <a:r>
              <a:rPr lang="es-CO" sz="4300" b="1" baseline="30000" dirty="0"/>
              <a:t>5 </a:t>
            </a:r>
            <a:r>
              <a:rPr lang="es-CO" sz="4300" dirty="0"/>
              <a:t>Y cuando este edicto fue divulgado, los hijos de Israel dieron muchas primicias de grano, vino, aceite, miel, y de todos los frutos de la tierra; trajeron asimismo en abundancia los diezmos de todas las cosas.</a:t>
            </a:r>
          </a:p>
          <a:p>
            <a:r>
              <a:rPr lang="es-CO" sz="4300" b="1" baseline="30000" dirty="0"/>
              <a:t>6 </a:t>
            </a:r>
            <a:r>
              <a:rPr lang="es-CO" sz="4300" dirty="0"/>
              <a:t>También los hijos de Israel y de Judá, que habitaban en las ciudades de Judá, dieron del mismo modo los diezmos de las vacas y de las ovejas; y trajeron los diezmos de lo santificado, de las cosas que habían prometido a Jehová su Dios, y los depositaron en montones.</a:t>
            </a:r>
          </a:p>
          <a:p>
            <a:r>
              <a:rPr lang="es-CO" sz="4300" b="1" baseline="30000" dirty="0"/>
              <a:t>7 </a:t>
            </a:r>
            <a:r>
              <a:rPr lang="es-CO" sz="4300" dirty="0"/>
              <a:t>En el mes tercero comenzaron a formar aquellos montones, y terminaron en el mes séptimo.</a:t>
            </a:r>
          </a:p>
          <a:p>
            <a:endParaRPr lang="es-CO" dirty="0"/>
          </a:p>
        </p:txBody>
      </p:sp>
    </p:spTree>
    <p:extLst>
      <p:ext uri="{BB962C8B-B14F-4D97-AF65-F5344CB8AC3E}">
        <p14:creationId xmlns:p14="http://schemas.microsoft.com/office/powerpoint/2010/main" val="175501040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188640"/>
            <a:ext cx="8229600" cy="1228998"/>
          </a:xfrm>
        </p:spPr>
        <p:txBody>
          <a:bodyPr/>
          <a:lstStyle/>
          <a:p>
            <a:r>
              <a:rPr lang="es-CO" dirty="0" smtClean="0"/>
              <a:t>Ezequías</a:t>
            </a:r>
            <a:endParaRPr lang="es-CO" dirty="0"/>
          </a:p>
        </p:txBody>
      </p:sp>
      <p:sp>
        <p:nvSpPr>
          <p:cNvPr id="3" name="2 Marcador de contenido"/>
          <p:cNvSpPr>
            <a:spLocks noGrp="1"/>
          </p:cNvSpPr>
          <p:nvPr>
            <p:ph idx="1"/>
          </p:nvPr>
        </p:nvSpPr>
        <p:spPr>
          <a:xfrm>
            <a:off x="457200" y="1196752"/>
            <a:ext cx="8229600" cy="4929411"/>
          </a:xfrm>
        </p:spPr>
        <p:txBody>
          <a:bodyPr>
            <a:normAutofit fontScale="55000" lnSpcReduction="20000"/>
          </a:bodyPr>
          <a:lstStyle/>
          <a:p>
            <a:r>
              <a:rPr lang="es-CO" b="1" baseline="30000" dirty="0" smtClean="0"/>
              <a:t>8 </a:t>
            </a:r>
            <a:r>
              <a:rPr lang="es-CO" dirty="0" smtClean="0"/>
              <a:t>Cuando Ezequías y los príncipes vinieron y vieron los montones, bendijeron a Jehová, y a su pueblo Israel.</a:t>
            </a:r>
          </a:p>
          <a:p>
            <a:r>
              <a:rPr lang="es-CO" b="1" baseline="30000" dirty="0" smtClean="0"/>
              <a:t>9 </a:t>
            </a:r>
            <a:r>
              <a:rPr lang="es-CO" dirty="0" smtClean="0"/>
              <a:t>Y preguntó Ezequías a los sacerdotes y a los levitas acerca de esos montones.</a:t>
            </a:r>
          </a:p>
          <a:p>
            <a:r>
              <a:rPr lang="es-CO" b="1" baseline="30000" dirty="0" smtClean="0"/>
              <a:t>10 </a:t>
            </a:r>
            <a:r>
              <a:rPr lang="es-CO" dirty="0" smtClean="0"/>
              <a:t>Y el sumo sacerdote Azarías, de la casa de </a:t>
            </a:r>
            <a:r>
              <a:rPr lang="es-CO" dirty="0" err="1" smtClean="0"/>
              <a:t>Sadoc</a:t>
            </a:r>
            <a:r>
              <a:rPr lang="es-CO" dirty="0" smtClean="0"/>
              <a:t>, le contestó: Desde que comenzaron a traer las ofrendas a la casa de Jehová, hemos comido y nos hemos saciado, y nos ha sobrado mucho, porque Jehová ha bendecido a su pueblo; y ha quedado esta abundancia de provisiones.</a:t>
            </a:r>
          </a:p>
          <a:p>
            <a:r>
              <a:rPr lang="es-CO" b="1" baseline="30000" dirty="0" smtClean="0"/>
              <a:t>11 </a:t>
            </a:r>
            <a:r>
              <a:rPr lang="es-CO" dirty="0" smtClean="0"/>
              <a:t>Entonces mandó Ezequías que preparasen cámaras en la casa de Jehová; y las prepararon.</a:t>
            </a:r>
          </a:p>
          <a:p>
            <a:r>
              <a:rPr lang="es-CO" b="1" baseline="30000" dirty="0" smtClean="0"/>
              <a:t>12 </a:t>
            </a:r>
            <a:r>
              <a:rPr lang="es-CO" dirty="0" smtClean="0"/>
              <a:t>Y en ellas depositaron las primicias y los diezmos y las cosas consagradas, fielmente; y dieron cargo de ello al levita </a:t>
            </a:r>
            <a:r>
              <a:rPr lang="es-CO" dirty="0" err="1" smtClean="0"/>
              <a:t>Conanías</a:t>
            </a:r>
            <a:r>
              <a:rPr lang="es-CO" dirty="0" smtClean="0"/>
              <a:t>, el principal, y </a:t>
            </a:r>
            <a:r>
              <a:rPr lang="es-CO" dirty="0" err="1" smtClean="0"/>
              <a:t>Simei</a:t>
            </a:r>
            <a:r>
              <a:rPr lang="es-CO" dirty="0" smtClean="0"/>
              <a:t> su hermano fue el segundo.</a:t>
            </a:r>
          </a:p>
          <a:p>
            <a:r>
              <a:rPr lang="es-CO" b="1" baseline="30000" dirty="0" smtClean="0"/>
              <a:t>13 </a:t>
            </a:r>
            <a:r>
              <a:rPr lang="es-CO" dirty="0" smtClean="0"/>
              <a:t>Y </a:t>
            </a:r>
            <a:r>
              <a:rPr lang="es-CO" dirty="0" err="1" smtClean="0"/>
              <a:t>Jehiel</a:t>
            </a:r>
            <a:r>
              <a:rPr lang="es-CO" dirty="0" smtClean="0"/>
              <a:t>, </a:t>
            </a:r>
            <a:r>
              <a:rPr lang="es-CO" dirty="0" err="1" smtClean="0"/>
              <a:t>Azazías</a:t>
            </a:r>
            <a:r>
              <a:rPr lang="es-CO" dirty="0" smtClean="0"/>
              <a:t>, </a:t>
            </a:r>
            <a:r>
              <a:rPr lang="es-CO" dirty="0" err="1" smtClean="0"/>
              <a:t>Nahat</a:t>
            </a:r>
            <a:r>
              <a:rPr lang="es-CO" dirty="0" smtClean="0"/>
              <a:t>, </a:t>
            </a:r>
            <a:r>
              <a:rPr lang="es-CO" dirty="0" err="1" smtClean="0"/>
              <a:t>Asael</a:t>
            </a:r>
            <a:r>
              <a:rPr lang="es-CO" dirty="0" smtClean="0"/>
              <a:t>, </a:t>
            </a:r>
            <a:r>
              <a:rPr lang="es-CO" dirty="0" err="1" smtClean="0"/>
              <a:t>Jerimot</a:t>
            </a:r>
            <a:r>
              <a:rPr lang="es-CO" dirty="0" smtClean="0"/>
              <a:t>, </a:t>
            </a:r>
            <a:r>
              <a:rPr lang="es-CO" dirty="0" err="1" smtClean="0"/>
              <a:t>Jozabad</a:t>
            </a:r>
            <a:r>
              <a:rPr lang="es-CO" dirty="0" smtClean="0"/>
              <a:t>, Eliel, </a:t>
            </a:r>
            <a:r>
              <a:rPr lang="es-CO" dirty="0" err="1" smtClean="0"/>
              <a:t>Ismaquías</a:t>
            </a:r>
            <a:r>
              <a:rPr lang="es-CO" dirty="0" smtClean="0"/>
              <a:t>, </a:t>
            </a:r>
            <a:r>
              <a:rPr lang="es-CO" dirty="0" err="1" smtClean="0"/>
              <a:t>Mahat</a:t>
            </a:r>
            <a:r>
              <a:rPr lang="es-CO" dirty="0" smtClean="0"/>
              <a:t> y </a:t>
            </a:r>
            <a:r>
              <a:rPr lang="es-CO" dirty="0" err="1" smtClean="0"/>
              <a:t>Benaía</a:t>
            </a:r>
            <a:r>
              <a:rPr lang="es-CO" dirty="0" smtClean="0"/>
              <a:t>, fueron los mayordomos al servicio de </a:t>
            </a:r>
            <a:r>
              <a:rPr lang="es-CO" dirty="0" err="1" smtClean="0"/>
              <a:t>Conanías</a:t>
            </a:r>
            <a:r>
              <a:rPr lang="es-CO" dirty="0" smtClean="0"/>
              <a:t> y de </a:t>
            </a:r>
            <a:r>
              <a:rPr lang="es-CO" dirty="0" err="1" smtClean="0"/>
              <a:t>Simei</a:t>
            </a:r>
            <a:r>
              <a:rPr lang="es-CO" dirty="0" smtClean="0"/>
              <a:t> su hermano, por mandamiento del rey Ezequías y de Azarías, príncipe de la casa de Dios.</a:t>
            </a:r>
          </a:p>
          <a:p>
            <a:r>
              <a:rPr lang="es-CO" b="1" baseline="30000" dirty="0" smtClean="0"/>
              <a:t>14 </a:t>
            </a:r>
            <a:r>
              <a:rPr lang="es-CO" dirty="0" smtClean="0"/>
              <a:t>Y el levita </a:t>
            </a:r>
            <a:r>
              <a:rPr lang="es-CO" dirty="0" err="1" smtClean="0"/>
              <a:t>Coré</a:t>
            </a:r>
            <a:r>
              <a:rPr lang="es-CO" dirty="0" smtClean="0"/>
              <a:t> hijo de </a:t>
            </a:r>
            <a:r>
              <a:rPr lang="es-CO" dirty="0" err="1" smtClean="0"/>
              <a:t>Imna</a:t>
            </a:r>
            <a:r>
              <a:rPr lang="es-CO" dirty="0" smtClean="0"/>
              <a:t>, guarda de la puerta oriental, tenía cargo de las ofrendas voluntarias para Dios, y de la distribución de las ofrendas dedicadas a Jehová, y de las cosas santísimas.</a:t>
            </a:r>
          </a:p>
          <a:p>
            <a:endParaRPr lang="es-CO" dirty="0"/>
          </a:p>
        </p:txBody>
      </p:sp>
    </p:spTree>
    <p:extLst>
      <p:ext uri="{BB962C8B-B14F-4D97-AF65-F5344CB8AC3E}">
        <p14:creationId xmlns:p14="http://schemas.microsoft.com/office/powerpoint/2010/main" val="360518126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188640"/>
            <a:ext cx="8229600" cy="1228998"/>
          </a:xfrm>
        </p:spPr>
        <p:txBody>
          <a:bodyPr/>
          <a:lstStyle/>
          <a:p>
            <a:r>
              <a:rPr lang="es-CO" dirty="0" smtClean="0"/>
              <a:t>Ezequías</a:t>
            </a:r>
            <a:endParaRPr lang="es-CO" dirty="0"/>
          </a:p>
        </p:txBody>
      </p:sp>
      <p:sp>
        <p:nvSpPr>
          <p:cNvPr id="3" name="2 Marcador de contenido"/>
          <p:cNvSpPr>
            <a:spLocks noGrp="1"/>
          </p:cNvSpPr>
          <p:nvPr>
            <p:ph idx="1"/>
          </p:nvPr>
        </p:nvSpPr>
        <p:spPr>
          <a:xfrm>
            <a:off x="457200" y="1196752"/>
            <a:ext cx="8229600" cy="4929411"/>
          </a:xfrm>
        </p:spPr>
        <p:txBody>
          <a:bodyPr>
            <a:normAutofit fontScale="55000" lnSpcReduction="20000"/>
          </a:bodyPr>
          <a:lstStyle/>
          <a:p>
            <a:r>
              <a:rPr lang="es-CO" b="1" baseline="30000" dirty="0" smtClean="0"/>
              <a:t>15 </a:t>
            </a:r>
            <a:r>
              <a:rPr lang="es-CO" dirty="0" smtClean="0"/>
              <a:t>Y a su servicio estaban Edén, </a:t>
            </a:r>
            <a:r>
              <a:rPr lang="es-CO" dirty="0" err="1" smtClean="0"/>
              <a:t>Miniamín</a:t>
            </a:r>
            <a:r>
              <a:rPr lang="es-CO" dirty="0" smtClean="0"/>
              <a:t>, </a:t>
            </a:r>
            <a:r>
              <a:rPr lang="es-CO" dirty="0" err="1" smtClean="0"/>
              <a:t>Jesúa</a:t>
            </a:r>
            <a:r>
              <a:rPr lang="es-CO" dirty="0" smtClean="0"/>
              <a:t>, </a:t>
            </a:r>
            <a:r>
              <a:rPr lang="es-CO" dirty="0" err="1" smtClean="0"/>
              <a:t>Semaías</a:t>
            </a:r>
            <a:r>
              <a:rPr lang="es-CO" dirty="0" smtClean="0"/>
              <a:t>, Amarías y </a:t>
            </a:r>
            <a:r>
              <a:rPr lang="es-CO" dirty="0" err="1" smtClean="0"/>
              <a:t>Secanías</a:t>
            </a:r>
            <a:r>
              <a:rPr lang="es-CO" dirty="0" smtClean="0"/>
              <a:t>, en las ciudades de los sacerdotes, para dar con fidelidad a sus hermanos sus porciones conforme a sus grupos, así al mayor como al menor;</a:t>
            </a:r>
          </a:p>
          <a:p>
            <a:r>
              <a:rPr lang="es-CO" b="1" baseline="30000" dirty="0" smtClean="0"/>
              <a:t>16 </a:t>
            </a:r>
            <a:r>
              <a:rPr lang="es-CO" dirty="0" smtClean="0"/>
              <a:t>a los varones anotados por sus linajes, de tres años arriba, a todos los que entraban en la casa de Jehová para desempeñar su ministerio según sus oficios y grupos.</a:t>
            </a:r>
          </a:p>
          <a:p>
            <a:r>
              <a:rPr lang="es-CO" b="1" baseline="30000" dirty="0" smtClean="0"/>
              <a:t>17 </a:t>
            </a:r>
            <a:r>
              <a:rPr lang="es-CO" dirty="0" smtClean="0"/>
              <a:t>También a los que eran contados entre los sacerdotes según sus casas paternas; y a los levitas de edad de veinte años arriba, conforme a sus oficios y grupos.</a:t>
            </a:r>
          </a:p>
          <a:p>
            <a:r>
              <a:rPr lang="es-CO" b="1" baseline="30000" dirty="0" smtClean="0"/>
              <a:t>18 </a:t>
            </a:r>
            <a:r>
              <a:rPr lang="es-CO" dirty="0" smtClean="0"/>
              <a:t>Eran inscritos con todos sus niños, sus mujeres, sus hijos e hijas, toda la multitud; porque con fidelidad se consagraban a las cosas santas.</a:t>
            </a:r>
          </a:p>
          <a:p>
            <a:r>
              <a:rPr lang="es-CO" b="1" baseline="30000" dirty="0" smtClean="0"/>
              <a:t>19 </a:t>
            </a:r>
            <a:r>
              <a:rPr lang="es-CO" dirty="0" smtClean="0"/>
              <a:t>Del mismo modo para los hijos de Aarón, sacerdotes, que estaban en los ejidos de sus ciudades, por todas las ciudades, los varones nombrados tenían cargo de dar sus porciones a todos los varones de entre los sacerdotes, y a todo el linaje de los levitas.</a:t>
            </a:r>
          </a:p>
          <a:p>
            <a:r>
              <a:rPr lang="es-CO" b="1" baseline="30000" dirty="0" smtClean="0"/>
              <a:t>20 </a:t>
            </a:r>
            <a:r>
              <a:rPr lang="es-CO" dirty="0" smtClean="0"/>
              <a:t>De esta manera hizo Ezequías en todo Judá; y </a:t>
            </a:r>
            <a:r>
              <a:rPr lang="es-CO" b="1" u="sng" dirty="0" smtClean="0"/>
              <a:t>ejecutó lo bueno, recto y verdadero delante de Jehová su Dios.</a:t>
            </a:r>
          </a:p>
          <a:p>
            <a:r>
              <a:rPr lang="es-CO" b="1" baseline="30000" dirty="0" smtClean="0"/>
              <a:t>21 </a:t>
            </a:r>
            <a:r>
              <a:rPr lang="es-CO" b="1" dirty="0" smtClean="0"/>
              <a:t>En todo cuanto emprendió en el servicio de la casa de Dios, de acuerdo con la ley y los mandamientos, buscó a su Dios, lo hizo de todo corazón, y fue prosperado.</a:t>
            </a:r>
          </a:p>
          <a:p>
            <a:endParaRPr lang="es-CO" dirty="0"/>
          </a:p>
        </p:txBody>
      </p:sp>
    </p:spTree>
    <p:extLst>
      <p:ext uri="{BB962C8B-B14F-4D97-AF65-F5344CB8AC3E}">
        <p14:creationId xmlns:p14="http://schemas.microsoft.com/office/powerpoint/2010/main" val="398063896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pt-BR" dirty="0" err="1"/>
              <a:t>Senaquerib</a:t>
            </a:r>
            <a:r>
              <a:rPr lang="pt-BR" dirty="0"/>
              <a:t> invade a </a:t>
            </a:r>
            <a:r>
              <a:rPr lang="pt-BR" dirty="0" smtClean="0"/>
              <a:t>Judá 2 </a:t>
            </a:r>
            <a:r>
              <a:rPr lang="pt-BR" dirty="0" err="1" smtClean="0"/>
              <a:t>Cron</a:t>
            </a:r>
            <a:r>
              <a:rPr lang="pt-BR" dirty="0" smtClean="0"/>
              <a:t> 32</a:t>
            </a:r>
            <a:r>
              <a:rPr lang="pt-BR" dirty="0"/>
              <a:t/>
            </a:r>
            <a:br>
              <a:rPr lang="pt-BR" dirty="0"/>
            </a:br>
            <a:r>
              <a:rPr lang="pt-BR" dirty="0"/>
              <a:t>(2 R. 18.13-37; </a:t>
            </a:r>
            <a:r>
              <a:rPr lang="pt-BR" dirty="0" err="1"/>
              <a:t>Is</a:t>
            </a:r>
            <a:r>
              <a:rPr lang="pt-BR" dirty="0"/>
              <a:t>. 36.1-22)</a:t>
            </a:r>
            <a:br>
              <a:rPr lang="pt-BR" dirty="0"/>
            </a:br>
            <a:endParaRPr lang="es-CO" dirty="0"/>
          </a:p>
        </p:txBody>
      </p:sp>
      <p:sp>
        <p:nvSpPr>
          <p:cNvPr id="3" name="2 Marcador de contenido"/>
          <p:cNvSpPr>
            <a:spLocks noGrp="1"/>
          </p:cNvSpPr>
          <p:nvPr>
            <p:ph idx="1"/>
          </p:nvPr>
        </p:nvSpPr>
        <p:spPr/>
        <p:txBody>
          <a:bodyPr>
            <a:normAutofit fontScale="47500" lnSpcReduction="20000"/>
          </a:bodyPr>
          <a:lstStyle/>
          <a:p>
            <a:r>
              <a:rPr lang="es-CO" b="1" dirty="0"/>
              <a:t>32 </a:t>
            </a:r>
            <a:r>
              <a:rPr lang="es-CO" dirty="0"/>
              <a:t> </a:t>
            </a:r>
            <a:r>
              <a:rPr lang="es-CO" b="1" u="sng" dirty="0"/>
              <a:t>Después de estas cosas y de esta fidelidad</a:t>
            </a:r>
            <a:r>
              <a:rPr lang="es-CO" dirty="0"/>
              <a:t>, vino </a:t>
            </a:r>
            <a:r>
              <a:rPr lang="es-CO" dirty="0" err="1"/>
              <a:t>Senaquerib</a:t>
            </a:r>
            <a:r>
              <a:rPr lang="es-CO" dirty="0"/>
              <a:t> rey de los asirios e invadió a Judá, y acampó contra las ciudades fortificadas, con la intención de conquistarlas.</a:t>
            </a:r>
          </a:p>
          <a:p>
            <a:r>
              <a:rPr lang="es-CO" b="1" baseline="30000" dirty="0"/>
              <a:t>2 </a:t>
            </a:r>
            <a:r>
              <a:rPr lang="es-CO" dirty="0"/>
              <a:t>Viendo, pues, Ezequías la venida de </a:t>
            </a:r>
            <a:r>
              <a:rPr lang="es-CO" dirty="0" err="1"/>
              <a:t>Senaquerib</a:t>
            </a:r>
            <a:r>
              <a:rPr lang="es-CO" dirty="0"/>
              <a:t>, y su intención de combatir a Jerusalén,</a:t>
            </a:r>
          </a:p>
          <a:p>
            <a:r>
              <a:rPr lang="es-CO" b="1" baseline="30000" dirty="0"/>
              <a:t>3 </a:t>
            </a:r>
            <a:r>
              <a:rPr lang="es-CO" dirty="0"/>
              <a:t>tuvo consejo con sus príncipes y con sus hombres valientes, para cegar las fuentes de agua que estaban fuera de la ciudad; y ellos le apoyaron.</a:t>
            </a:r>
          </a:p>
          <a:p>
            <a:r>
              <a:rPr lang="es-CO" b="1" baseline="30000" dirty="0"/>
              <a:t>4 </a:t>
            </a:r>
            <a:r>
              <a:rPr lang="es-CO" dirty="0"/>
              <a:t>Entonces se reunió mucho pueblo, y cegaron todas las fuentes, y el arroyo que corría a través del territorio, diciendo: ¿Por qué han de hallar los reyes de Asiria muchas aguas cuando vengan?</a:t>
            </a:r>
          </a:p>
          <a:p>
            <a:r>
              <a:rPr lang="es-CO" b="1" baseline="30000" dirty="0"/>
              <a:t>5 </a:t>
            </a:r>
            <a:r>
              <a:rPr lang="es-CO" u="sng" dirty="0"/>
              <a:t>Después con ánimo resuelto edificó Ezequías todos los muros caídos, e hizo alzar las torres, y otro muro por fuera</a:t>
            </a:r>
            <a:r>
              <a:rPr lang="es-CO" dirty="0"/>
              <a:t>; fortificó además a Milo en la ciudad de David, y también hizo muchas espadas y escudos.</a:t>
            </a:r>
          </a:p>
          <a:p>
            <a:r>
              <a:rPr lang="es-CO" b="1" baseline="30000" dirty="0"/>
              <a:t>6 </a:t>
            </a:r>
            <a:r>
              <a:rPr lang="es-CO" dirty="0"/>
              <a:t>Y puso capitanes de guerra sobre el pueblo, y los hizo reunir en la plaza de la puerta de la ciudad, y habló al corazón de ellos, diciendo:</a:t>
            </a:r>
          </a:p>
          <a:p>
            <a:r>
              <a:rPr lang="es-CO" b="1" baseline="30000" dirty="0"/>
              <a:t>7 </a:t>
            </a:r>
            <a:r>
              <a:rPr lang="es-CO" dirty="0"/>
              <a:t>Esforzaos y animaos; no temáis, ni tengáis miedo del rey de Asiria, ni de toda la multitud que con él viene; </a:t>
            </a:r>
            <a:r>
              <a:rPr lang="es-CO" b="1" u="sng" dirty="0"/>
              <a:t>porque más hay con nosotros que con él.</a:t>
            </a:r>
          </a:p>
          <a:p>
            <a:r>
              <a:rPr lang="es-CO" b="1" u="sng" baseline="30000" dirty="0"/>
              <a:t>8 </a:t>
            </a:r>
            <a:r>
              <a:rPr lang="es-CO" b="1" u="sng" dirty="0"/>
              <a:t>Con él está el brazo de carne, mas con nosotros está Jehová nuestro Dios para ayudarnos y pelear nuestras batallas. </a:t>
            </a:r>
            <a:r>
              <a:rPr lang="es-CO" dirty="0"/>
              <a:t>Y el pueblo tuvo confianza en las palabras de Ezequías rey de Judá.</a:t>
            </a:r>
          </a:p>
          <a:p>
            <a:r>
              <a:rPr lang="es-CO" b="1" baseline="30000" dirty="0"/>
              <a:t>9 </a:t>
            </a:r>
            <a:r>
              <a:rPr lang="es-CO" dirty="0"/>
              <a:t>Después de esto, </a:t>
            </a:r>
            <a:r>
              <a:rPr lang="es-CO" dirty="0" err="1"/>
              <a:t>Senaquerib</a:t>
            </a:r>
            <a:r>
              <a:rPr lang="es-CO" dirty="0"/>
              <a:t> rey de los asirios, mientras sitiaba a Laquis con todas sus fuerzas, envió sus siervos a Jerusalén para decir a Ezequías rey de Judá, y a todos los de Judá que estaban en Jerusalén:</a:t>
            </a:r>
          </a:p>
          <a:p>
            <a:r>
              <a:rPr lang="es-CO" b="1" baseline="30000" dirty="0"/>
              <a:t>10 </a:t>
            </a:r>
            <a:r>
              <a:rPr lang="es-CO" dirty="0"/>
              <a:t>Así ha dicho </a:t>
            </a:r>
            <a:r>
              <a:rPr lang="es-CO" dirty="0" err="1"/>
              <a:t>Senaquerib</a:t>
            </a:r>
            <a:r>
              <a:rPr lang="es-CO" dirty="0"/>
              <a:t> rey de los asirios: ¿En quién confiáis vosotros, al resistir el sitio en Jerusalén?</a:t>
            </a:r>
          </a:p>
          <a:p>
            <a:endParaRPr lang="es-CO" dirty="0"/>
          </a:p>
        </p:txBody>
      </p:sp>
    </p:spTree>
    <p:extLst>
      <p:ext uri="{BB962C8B-B14F-4D97-AF65-F5344CB8AC3E}">
        <p14:creationId xmlns:p14="http://schemas.microsoft.com/office/powerpoint/2010/main" val="245339460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pt-BR" dirty="0" err="1"/>
              <a:t>Senaquerib</a:t>
            </a:r>
            <a:r>
              <a:rPr lang="pt-BR" dirty="0"/>
              <a:t> invade a Judá</a:t>
            </a:r>
            <a:br>
              <a:rPr lang="pt-BR" dirty="0"/>
            </a:br>
            <a:r>
              <a:rPr lang="pt-BR" dirty="0"/>
              <a:t>(2 R. 18.13-37; </a:t>
            </a:r>
            <a:r>
              <a:rPr lang="pt-BR" dirty="0" err="1"/>
              <a:t>Is</a:t>
            </a:r>
            <a:r>
              <a:rPr lang="pt-BR" dirty="0"/>
              <a:t>. 36.1-22)</a:t>
            </a:r>
            <a:br>
              <a:rPr lang="pt-BR" dirty="0"/>
            </a:br>
            <a:endParaRPr lang="es-CO" dirty="0"/>
          </a:p>
        </p:txBody>
      </p:sp>
      <p:sp>
        <p:nvSpPr>
          <p:cNvPr id="3" name="2 Marcador de contenido"/>
          <p:cNvSpPr>
            <a:spLocks noGrp="1"/>
          </p:cNvSpPr>
          <p:nvPr>
            <p:ph idx="1"/>
          </p:nvPr>
        </p:nvSpPr>
        <p:spPr/>
        <p:txBody>
          <a:bodyPr>
            <a:normAutofit fontScale="47500" lnSpcReduction="20000"/>
          </a:bodyPr>
          <a:lstStyle/>
          <a:p>
            <a:r>
              <a:rPr lang="es-CO" b="1" baseline="30000" dirty="0" smtClean="0"/>
              <a:t>11</a:t>
            </a:r>
            <a:r>
              <a:rPr lang="es-CO" b="1" baseline="30000" dirty="0"/>
              <a:t> </a:t>
            </a:r>
            <a:r>
              <a:rPr lang="es-CO" dirty="0"/>
              <a:t>¿No os engaña Ezequías para entregaros a muerte, a hambre y a sed, al decir: </a:t>
            </a:r>
            <a:r>
              <a:rPr lang="es-CO" b="1" u="sng" dirty="0"/>
              <a:t>Jehová nuestro Dios nos librará de la mano del rey de Asiria?</a:t>
            </a:r>
          </a:p>
          <a:p>
            <a:r>
              <a:rPr lang="es-CO" b="1" baseline="30000" dirty="0"/>
              <a:t>12 </a:t>
            </a:r>
            <a:r>
              <a:rPr lang="es-CO" dirty="0"/>
              <a:t>¿No es Ezequías el mismo que ha quitado sus lugares altos y sus altares, y ha dicho a Judá y a Jerusalén: Delante de este solo altar adoraréis, y sobre él quemaréis incienso?</a:t>
            </a:r>
          </a:p>
          <a:p>
            <a:r>
              <a:rPr lang="es-CO" b="1" baseline="30000" dirty="0"/>
              <a:t>13 </a:t>
            </a:r>
            <a:r>
              <a:rPr lang="es-CO" dirty="0"/>
              <a:t>¿No habéis sabido lo que yo y mis padres hemos hecho a todos los pueblos de la tierra? ¿Pudieron los dioses de las naciones de esas tierras librar su tierra de mi mano?</a:t>
            </a:r>
          </a:p>
          <a:p>
            <a:r>
              <a:rPr lang="es-CO" b="1" baseline="30000" dirty="0"/>
              <a:t>14 </a:t>
            </a:r>
            <a:r>
              <a:rPr lang="es-CO" dirty="0"/>
              <a:t>¿Qué dios hubo de entre todos los dioses de aquellas naciones que destruyeron mis padres, que pudiese salvar a su pueblo de mis manos? ¿Cómo podrá vuestro Dios libraros de mi mano?</a:t>
            </a:r>
          </a:p>
          <a:p>
            <a:r>
              <a:rPr lang="es-CO" b="1" baseline="30000" dirty="0"/>
              <a:t>15 </a:t>
            </a:r>
            <a:r>
              <a:rPr lang="es-CO" dirty="0"/>
              <a:t>Ahora, pues, no os engañe Ezequías, ni os persuada de ese modo, ni le creáis; que si ningún dios de todas aquellas naciones y reinos pudo librar a su pueblo de mis manos, y de las manos de mis padres, </a:t>
            </a:r>
            <a:r>
              <a:rPr lang="es-CO" b="1" u="sng" dirty="0"/>
              <a:t>¿cuánto menos vuestro Dios os podrá librar de mi mano?</a:t>
            </a:r>
          </a:p>
          <a:p>
            <a:r>
              <a:rPr lang="es-CO" b="1" baseline="30000" dirty="0"/>
              <a:t>16 </a:t>
            </a:r>
            <a:r>
              <a:rPr lang="es-CO" dirty="0"/>
              <a:t>Y otras cosas más hablaron sus siervos contra Jehová Dios, y contra su siervo Ezequías.</a:t>
            </a:r>
          </a:p>
          <a:p>
            <a:r>
              <a:rPr lang="es-CO" b="1" baseline="30000" dirty="0"/>
              <a:t>17 </a:t>
            </a:r>
            <a:r>
              <a:rPr lang="es-CO" dirty="0"/>
              <a:t>Además de esto </a:t>
            </a:r>
            <a:r>
              <a:rPr lang="es-CO" b="1" u="sng" dirty="0"/>
              <a:t>escribió cartas </a:t>
            </a:r>
            <a:r>
              <a:rPr lang="es-CO" dirty="0"/>
              <a:t>en que </a:t>
            </a:r>
            <a:r>
              <a:rPr lang="es-CO" b="1" u="sng" dirty="0"/>
              <a:t>blasfemaba contra Jehová el Dios de Israel, </a:t>
            </a:r>
            <a:r>
              <a:rPr lang="es-CO" dirty="0"/>
              <a:t>y hablaba contra él, diciendo: Como los dioses de las naciones de los países no pudieron librar a su pueblo de mis manos, tampoco el Dios de Ezequías librará al suyo de mis manos.</a:t>
            </a:r>
          </a:p>
          <a:p>
            <a:r>
              <a:rPr lang="es-CO" b="1" baseline="30000" dirty="0"/>
              <a:t>18 </a:t>
            </a:r>
            <a:r>
              <a:rPr lang="es-CO" dirty="0"/>
              <a:t>Y clamaron a gran voz en judaico al pueblo de Jerusalén que estaba sobre los muros, para espantarles y atemorizarles, a fin de poder tomar la ciudad.</a:t>
            </a:r>
          </a:p>
          <a:p>
            <a:r>
              <a:rPr lang="es-CO" b="1" baseline="30000" dirty="0"/>
              <a:t>19 </a:t>
            </a:r>
            <a:r>
              <a:rPr lang="es-CO" dirty="0"/>
              <a:t>Y hablaron contra el Dios de Jerusalén, como contra los dioses de los pueblos de la tierra, que son obra de manos de hombres.</a:t>
            </a:r>
          </a:p>
          <a:p>
            <a:endParaRPr lang="es-CO" dirty="0"/>
          </a:p>
        </p:txBody>
      </p:sp>
    </p:spTree>
    <p:extLst>
      <p:ext uri="{BB962C8B-B14F-4D97-AF65-F5344CB8AC3E}">
        <p14:creationId xmlns:p14="http://schemas.microsoft.com/office/powerpoint/2010/main" val="348919977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066130"/>
          </a:xfrm>
        </p:spPr>
        <p:txBody>
          <a:bodyPr>
            <a:normAutofit fontScale="90000"/>
          </a:bodyPr>
          <a:lstStyle/>
          <a:p>
            <a:r>
              <a:rPr lang="es-CO" dirty="0"/>
              <a:t>Jehová libra a Ezequías</a:t>
            </a:r>
            <a:br>
              <a:rPr lang="es-CO" dirty="0"/>
            </a:br>
            <a:r>
              <a:rPr lang="es-CO" dirty="0"/>
              <a:t>(2 R. 19.1-37; </a:t>
            </a:r>
            <a:r>
              <a:rPr lang="es-CO" dirty="0" err="1"/>
              <a:t>Is</a:t>
            </a:r>
            <a:r>
              <a:rPr lang="es-CO" dirty="0"/>
              <a:t>. 37.1-38)</a:t>
            </a:r>
            <a:br>
              <a:rPr lang="es-CO" dirty="0"/>
            </a:br>
            <a:endParaRPr lang="es-CO" dirty="0"/>
          </a:p>
        </p:txBody>
      </p:sp>
      <p:sp>
        <p:nvSpPr>
          <p:cNvPr id="3" name="2 Marcador de contenido"/>
          <p:cNvSpPr>
            <a:spLocks noGrp="1"/>
          </p:cNvSpPr>
          <p:nvPr>
            <p:ph idx="1"/>
          </p:nvPr>
        </p:nvSpPr>
        <p:spPr/>
        <p:txBody>
          <a:bodyPr>
            <a:normAutofit fontScale="77500" lnSpcReduction="20000"/>
          </a:bodyPr>
          <a:lstStyle/>
          <a:p>
            <a:r>
              <a:rPr lang="es-CO" b="1" baseline="30000" dirty="0"/>
              <a:t>20 </a:t>
            </a:r>
            <a:r>
              <a:rPr lang="es-CO" dirty="0"/>
              <a:t>Mas el rey Ezequías y el profeta Isaías hijo de </a:t>
            </a:r>
            <a:r>
              <a:rPr lang="es-CO" dirty="0" err="1"/>
              <a:t>Amoz</a:t>
            </a:r>
            <a:r>
              <a:rPr lang="es-CO" dirty="0"/>
              <a:t> </a:t>
            </a:r>
            <a:r>
              <a:rPr lang="es-CO" b="1" u="sng" dirty="0"/>
              <a:t>oraron por esto, y clamaron al cielo.</a:t>
            </a:r>
          </a:p>
          <a:p>
            <a:r>
              <a:rPr lang="es-CO" b="1" baseline="30000" dirty="0"/>
              <a:t>21 </a:t>
            </a:r>
            <a:r>
              <a:rPr lang="es-CO" dirty="0"/>
              <a:t>Y Jehová envió un ángel, el cual destruyó a todo valiente y esforzado, y a los jefes y capitanes en el campamento del rey de Asiria. Este se volvió, por tanto, avergonzado a su tierra; y entrando en el templo de su dios, allí lo mataron a espada sus propios hijos.</a:t>
            </a:r>
          </a:p>
          <a:p>
            <a:r>
              <a:rPr lang="es-CO" b="1" baseline="30000" dirty="0"/>
              <a:t>22 </a:t>
            </a:r>
            <a:r>
              <a:rPr lang="es-CO" dirty="0"/>
              <a:t>Así salvó Jehová a Ezequías y a los moradores de Jerusalén de las manos de </a:t>
            </a:r>
            <a:r>
              <a:rPr lang="es-CO" dirty="0" err="1"/>
              <a:t>Senaquerib</a:t>
            </a:r>
            <a:r>
              <a:rPr lang="es-CO" dirty="0"/>
              <a:t> rey de Asiria, y de las manos de todos; y les dio reposo por todos lados.</a:t>
            </a:r>
          </a:p>
          <a:p>
            <a:r>
              <a:rPr lang="es-CO" b="1" baseline="30000" dirty="0"/>
              <a:t>23 </a:t>
            </a:r>
            <a:r>
              <a:rPr lang="es-CO" dirty="0"/>
              <a:t>Y muchos trajeron a Jerusalén ofrenda a Jehová, y ricos presentes a Ezequías rey de Judá; y </a:t>
            </a:r>
            <a:r>
              <a:rPr lang="es-CO" b="1" u="sng" dirty="0"/>
              <a:t>fue muy engrandecido </a:t>
            </a:r>
            <a:r>
              <a:rPr lang="es-CO" dirty="0"/>
              <a:t>delante de todas las naciones después de esto.</a:t>
            </a:r>
          </a:p>
          <a:p>
            <a:endParaRPr lang="es-CO" dirty="0"/>
          </a:p>
        </p:txBody>
      </p:sp>
    </p:spTree>
    <p:extLst>
      <p:ext uri="{BB962C8B-B14F-4D97-AF65-F5344CB8AC3E}">
        <p14:creationId xmlns:p14="http://schemas.microsoft.com/office/powerpoint/2010/main" val="391036883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O" dirty="0" smtClean="0"/>
              <a:t>2 Rey 19</a:t>
            </a:r>
            <a:endParaRPr lang="es-CO" dirty="0"/>
          </a:p>
        </p:txBody>
      </p:sp>
      <p:sp>
        <p:nvSpPr>
          <p:cNvPr id="3" name="2 Marcador de contenido"/>
          <p:cNvSpPr>
            <a:spLocks noGrp="1"/>
          </p:cNvSpPr>
          <p:nvPr>
            <p:ph idx="1"/>
          </p:nvPr>
        </p:nvSpPr>
        <p:spPr/>
        <p:txBody>
          <a:bodyPr>
            <a:normAutofit fontScale="62500" lnSpcReduction="20000"/>
          </a:bodyPr>
          <a:lstStyle/>
          <a:p>
            <a:r>
              <a:rPr lang="es-CO" b="1" baseline="30000" dirty="0"/>
              <a:t>14 </a:t>
            </a:r>
            <a:r>
              <a:rPr lang="es-CO" dirty="0"/>
              <a:t>Y tomó Ezequías las cartas de mano de los embajadores; y después que las hubo leído, subió a la casa de Jehová, y las extendió Ezequías delante de Jehová.</a:t>
            </a:r>
          </a:p>
          <a:p>
            <a:r>
              <a:rPr lang="es-CO" b="1" baseline="30000" dirty="0"/>
              <a:t>15 </a:t>
            </a:r>
            <a:r>
              <a:rPr lang="es-CO" dirty="0"/>
              <a:t>Y oró Ezequías delante de Jehová, diciendo: Jehová Dios de Israel, que moras entre los querubines, sólo tú eres Dios de todos los reinos de la tierra; tú hiciste el cielo y la tierra.</a:t>
            </a:r>
          </a:p>
          <a:p>
            <a:r>
              <a:rPr lang="es-CO" b="1" baseline="30000" dirty="0"/>
              <a:t>16 </a:t>
            </a:r>
            <a:r>
              <a:rPr lang="es-CO" dirty="0"/>
              <a:t>Inclina, oh Jehová, tu oído, y oye; abre, oh Jehová, tus ojos, y mira; y oye las palabras de </a:t>
            </a:r>
            <a:r>
              <a:rPr lang="es-CO" dirty="0" err="1"/>
              <a:t>Senaquerib</a:t>
            </a:r>
            <a:r>
              <a:rPr lang="es-CO" dirty="0"/>
              <a:t>, que ha enviado a blasfemar al Dios viviente.</a:t>
            </a:r>
          </a:p>
          <a:p>
            <a:r>
              <a:rPr lang="es-CO" b="1" baseline="30000" dirty="0"/>
              <a:t>17 </a:t>
            </a:r>
            <a:r>
              <a:rPr lang="es-CO" dirty="0"/>
              <a:t>Es verdad, oh Jehová, que los reyes de Asiria han destruido las naciones y sus tierras;</a:t>
            </a:r>
          </a:p>
          <a:p>
            <a:r>
              <a:rPr lang="es-CO" b="1" baseline="30000" dirty="0"/>
              <a:t>18 </a:t>
            </a:r>
            <a:r>
              <a:rPr lang="es-CO" dirty="0"/>
              <a:t>y que echaron al fuego a sus dioses, por cuanto ellos no eran dioses, sino obra de manos de hombres, madera o piedra, y por eso los destruyeron.</a:t>
            </a:r>
          </a:p>
          <a:p>
            <a:r>
              <a:rPr lang="es-CO" b="1" baseline="30000" dirty="0"/>
              <a:t>19 </a:t>
            </a:r>
            <a:r>
              <a:rPr lang="es-CO" dirty="0"/>
              <a:t>Ahora, pues, oh Jehová Dios nuestro, sálvanos, te ruego, de su mano, para que sepan todos los reinos de la tierra que sólo tú, Jehová, eres Dios.</a:t>
            </a:r>
          </a:p>
          <a:p>
            <a:endParaRPr lang="es-CO" dirty="0"/>
          </a:p>
        </p:txBody>
      </p:sp>
    </p:spTree>
    <p:extLst>
      <p:ext uri="{BB962C8B-B14F-4D97-AF65-F5344CB8AC3E}">
        <p14:creationId xmlns:p14="http://schemas.microsoft.com/office/powerpoint/2010/main" val="257470755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332656"/>
            <a:ext cx="8229600" cy="1080120"/>
          </a:xfrm>
        </p:spPr>
        <p:txBody>
          <a:bodyPr>
            <a:normAutofit fontScale="90000"/>
          </a:bodyPr>
          <a:lstStyle/>
          <a:p>
            <a:r>
              <a:rPr lang="es-CO" sz="3600" dirty="0"/>
              <a:t>Ezequías rey de Judá; y </a:t>
            </a:r>
            <a:r>
              <a:rPr lang="es-CO" sz="3600" b="1" u="sng" dirty="0"/>
              <a:t>fue muy engrandecido </a:t>
            </a:r>
            <a:r>
              <a:rPr lang="es-CO" sz="3600" dirty="0"/>
              <a:t>delante de todas las naciones después de esto.</a:t>
            </a:r>
            <a:r>
              <a:rPr lang="es-CO" dirty="0"/>
              <a:t/>
            </a:r>
            <a:br>
              <a:rPr lang="es-CO" dirty="0"/>
            </a:br>
            <a:endParaRPr lang="es-CO" dirty="0"/>
          </a:p>
        </p:txBody>
      </p:sp>
      <p:sp>
        <p:nvSpPr>
          <p:cNvPr id="5" name="4 Marcador de contenido"/>
          <p:cNvSpPr>
            <a:spLocks noGrp="1"/>
          </p:cNvSpPr>
          <p:nvPr>
            <p:ph idx="1"/>
          </p:nvPr>
        </p:nvSpPr>
        <p:spPr>
          <a:xfrm>
            <a:off x="457200" y="1124744"/>
            <a:ext cx="8229600" cy="5256584"/>
          </a:xfrm>
        </p:spPr>
        <p:txBody>
          <a:bodyPr>
            <a:normAutofit fontScale="47500" lnSpcReduction="20000"/>
          </a:bodyPr>
          <a:lstStyle/>
          <a:p>
            <a:r>
              <a:rPr lang="es-CO" b="1" dirty="0" smtClean="0"/>
              <a:t>2 Reyes 20</a:t>
            </a:r>
            <a:r>
              <a:rPr lang="es-CO" b="1" dirty="0"/>
              <a:t> </a:t>
            </a:r>
            <a:r>
              <a:rPr lang="es-CO" b="1" dirty="0" smtClean="0"/>
              <a:t>:1 </a:t>
            </a:r>
            <a:r>
              <a:rPr lang="es-CO" dirty="0"/>
              <a:t> En aquellos días Ezequías cayó enfermo de muerte. Y vino a él el profeta Isaías hijo de </a:t>
            </a:r>
            <a:r>
              <a:rPr lang="es-CO" dirty="0" err="1"/>
              <a:t>Amoz</a:t>
            </a:r>
            <a:r>
              <a:rPr lang="es-CO" dirty="0"/>
              <a:t>, y le dijo: Jehová dice así: </a:t>
            </a:r>
            <a:r>
              <a:rPr lang="es-CO" b="1" dirty="0"/>
              <a:t>Ordena tu casa, porque morirás, y no vivirás.</a:t>
            </a:r>
          </a:p>
          <a:p>
            <a:r>
              <a:rPr lang="es-CO" b="1" baseline="30000" dirty="0"/>
              <a:t>2 </a:t>
            </a:r>
            <a:r>
              <a:rPr lang="es-CO" dirty="0"/>
              <a:t>Entonces él volvió su rostro a la pared, y oró a Jehová y dijo:</a:t>
            </a:r>
          </a:p>
          <a:p>
            <a:r>
              <a:rPr lang="es-CO" b="1" u="sng" baseline="30000" dirty="0"/>
              <a:t>3 </a:t>
            </a:r>
            <a:r>
              <a:rPr lang="es-CO" u="sng" dirty="0"/>
              <a:t>Te ruego, oh Jehová, te ruego que hagas memoria de que he andado delante de ti en verdad y con íntegro corazón, y que he hecho las cosas que te agradan. Y lloró Ezequías con gran lloro.</a:t>
            </a:r>
          </a:p>
          <a:p>
            <a:r>
              <a:rPr lang="es-CO" b="1" baseline="30000" dirty="0"/>
              <a:t>4 </a:t>
            </a:r>
            <a:r>
              <a:rPr lang="es-CO" dirty="0"/>
              <a:t>Y antes que Isaías saliese hasta la mitad del patio, vino palabra de Jehová a Isaías, diciendo:</a:t>
            </a:r>
          </a:p>
          <a:p>
            <a:r>
              <a:rPr lang="es-CO" b="1" baseline="30000" dirty="0"/>
              <a:t>5 </a:t>
            </a:r>
            <a:r>
              <a:rPr lang="es-CO" dirty="0"/>
              <a:t>Vuelve, y di a Ezequías, príncipe de mi pueblo: Así dice Jehová, el Dios de David tu padre: </a:t>
            </a:r>
            <a:r>
              <a:rPr lang="es-CO" u="sng" dirty="0"/>
              <a:t>Yo he oído tu oración, y he visto tus lágrimas; he aquí que yo te sano</a:t>
            </a:r>
            <a:r>
              <a:rPr lang="es-CO" dirty="0"/>
              <a:t>; al tercer día subirás a la casa de Jehová.</a:t>
            </a:r>
          </a:p>
          <a:p>
            <a:r>
              <a:rPr lang="es-CO" b="1" baseline="30000" dirty="0"/>
              <a:t>6 </a:t>
            </a:r>
            <a:r>
              <a:rPr lang="es-CO" u="sng" dirty="0"/>
              <a:t>Y añadiré a tus días quince años, </a:t>
            </a:r>
            <a:r>
              <a:rPr lang="es-CO" dirty="0"/>
              <a:t>y te libraré a ti y a esta ciudad de mano del rey de Asiria; y ampararé esta ciudad por amor a mí mismo, y por amor a David mi siervo.</a:t>
            </a:r>
          </a:p>
          <a:p>
            <a:r>
              <a:rPr lang="es-CO" b="1" baseline="30000" dirty="0"/>
              <a:t>7 </a:t>
            </a:r>
            <a:r>
              <a:rPr lang="es-CO" dirty="0"/>
              <a:t>Y dijo Isaías: Tomad masa de higos. Y tomándola, la pusieron sobre la llaga, y sanó.</a:t>
            </a:r>
          </a:p>
          <a:p>
            <a:r>
              <a:rPr lang="es-CO" b="1" baseline="30000" dirty="0"/>
              <a:t>8 </a:t>
            </a:r>
            <a:r>
              <a:rPr lang="es-CO" dirty="0"/>
              <a:t>Y Ezequías había dicho a Isaías: ¿Qué señal tendré de que Jehová me sanará, y que subiré a la casa de Jehová al tercer día?</a:t>
            </a:r>
          </a:p>
          <a:p>
            <a:r>
              <a:rPr lang="es-CO" b="1" baseline="30000" dirty="0"/>
              <a:t>9 </a:t>
            </a:r>
            <a:r>
              <a:rPr lang="es-CO" dirty="0"/>
              <a:t>Respondió Isaías: Esta señal tendrás de Jehová, de que hará Jehová esto que ha dicho: ¿Avanzará la sombra diez grados, o retrocederá diez grados?</a:t>
            </a:r>
          </a:p>
          <a:p>
            <a:r>
              <a:rPr lang="es-CO" b="1" baseline="30000" dirty="0"/>
              <a:t>10 </a:t>
            </a:r>
            <a:r>
              <a:rPr lang="es-CO" dirty="0"/>
              <a:t>Y Ezequías respondió: Fácil cosa es que la sombra decline diez grados; pero no que la sombra vuelva atrás diez grados.</a:t>
            </a:r>
          </a:p>
          <a:p>
            <a:r>
              <a:rPr lang="es-CO" b="1" baseline="30000" dirty="0"/>
              <a:t>11 </a:t>
            </a:r>
            <a:r>
              <a:rPr lang="es-CO" dirty="0"/>
              <a:t>Entonces el profeta Isaías clamó a Jehová; e hizo volver la sombra por los grados que había descendido en el reloj de </a:t>
            </a:r>
            <a:r>
              <a:rPr lang="es-CO" dirty="0" err="1"/>
              <a:t>Acaz</a:t>
            </a:r>
            <a:r>
              <a:rPr lang="es-CO" dirty="0"/>
              <a:t>, diez grados atrás.</a:t>
            </a:r>
          </a:p>
          <a:p>
            <a:endParaRPr lang="es-CO" dirty="0"/>
          </a:p>
        </p:txBody>
      </p:sp>
    </p:spTree>
    <p:extLst>
      <p:ext uri="{BB962C8B-B14F-4D97-AF65-F5344CB8AC3E}">
        <p14:creationId xmlns:p14="http://schemas.microsoft.com/office/powerpoint/2010/main" val="175723050"/>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sz="3600" dirty="0"/>
              <a:t>Enfermedad de Ezequías</a:t>
            </a:r>
            <a:br>
              <a:rPr lang="es-CO" sz="3600" dirty="0"/>
            </a:br>
            <a:r>
              <a:rPr lang="es-CO" sz="3600" dirty="0"/>
              <a:t>(2 R. 20.1-11; </a:t>
            </a:r>
            <a:r>
              <a:rPr lang="es-CO" sz="3600" dirty="0" err="1"/>
              <a:t>Is</a:t>
            </a:r>
            <a:r>
              <a:rPr lang="es-CO" sz="3600" dirty="0"/>
              <a:t>. 38.1-22)</a:t>
            </a:r>
            <a:r>
              <a:rPr lang="es-CO" dirty="0"/>
              <a:t/>
            </a:r>
            <a:br>
              <a:rPr lang="es-CO" dirty="0"/>
            </a:br>
            <a:endParaRPr lang="es-CO" dirty="0"/>
          </a:p>
        </p:txBody>
      </p:sp>
      <p:sp>
        <p:nvSpPr>
          <p:cNvPr id="5" name="4 Marcador de contenido"/>
          <p:cNvSpPr>
            <a:spLocks noGrp="1"/>
          </p:cNvSpPr>
          <p:nvPr>
            <p:ph idx="1"/>
          </p:nvPr>
        </p:nvSpPr>
        <p:spPr/>
        <p:txBody>
          <a:bodyPr>
            <a:normAutofit fontScale="92500" lnSpcReduction="20000"/>
          </a:bodyPr>
          <a:lstStyle/>
          <a:p>
            <a:r>
              <a:rPr lang="es-CO" b="1" baseline="30000" dirty="0" smtClean="0"/>
              <a:t>2 </a:t>
            </a:r>
            <a:r>
              <a:rPr lang="es-CO" b="1" baseline="30000" dirty="0" err="1" smtClean="0"/>
              <a:t>Croncias</a:t>
            </a:r>
            <a:r>
              <a:rPr lang="es-CO" b="1" baseline="30000" dirty="0" smtClean="0"/>
              <a:t> 32:</a:t>
            </a:r>
            <a:r>
              <a:rPr lang="es-CO" b="1" dirty="0" smtClean="0"/>
              <a:t> </a:t>
            </a:r>
            <a:r>
              <a:rPr lang="es-CO" b="1" baseline="30000" dirty="0" smtClean="0"/>
              <a:t>24</a:t>
            </a:r>
            <a:r>
              <a:rPr lang="es-CO" b="1" baseline="30000" dirty="0"/>
              <a:t> </a:t>
            </a:r>
            <a:r>
              <a:rPr lang="es-CO" dirty="0"/>
              <a:t>En aquel tiempo Ezequías enfermó de muerte; y oró a Jehová, quien le respondió, y le dio una señal.</a:t>
            </a:r>
          </a:p>
          <a:p>
            <a:r>
              <a:rPr lang="es-CO" u="sng" baseline="30000" dirty="0"/>
              <a:t>25 </a:t>
            </a:r>
            <a:r>
              <a:rPr lang="es-CO" u="sng" dirty="0"/>
              <a:t>Mas Ezequías no correspondió al bien que le había sido hecho, sino que se enalteció su corazón, </a:t>
            </a:r>
            <a:r>
              <a:rPr lang="es-CO" dirty="0"/>
              <a:t>y vino la ira contra él, y contra Judá y Jerusalén.</a:t>
            </a:r>
          </a:p>
          <a:p>
            <a:r>
              <a:rPr lang="es-CO" b="1" baseline="30000" dirty="0"/>
              <a:t>26 </a:t>
            </a:r>
            <a:r>
              <a:rPr lang="es-CO" dirty="0"/>
              <a:t>Pero Ezequías, después de haberse enaltecido su corazón, se humilló, él y los moradores de Jerusalén; y no vino sobre ellos la ira de Jehová en los días de Ezequías.</a:t>
            </a:r>
          </a:p>
          <a:p>
            <a:endParaRPr lang="es-CO" dirty="0"/>
          </a:p>
        </p:txBody>
      </p:sp>
    </p:spTree>
    <p:extLst>
      <p:ext uri="{BB962C8B-B14F-4D97-AF65-F5344CB8AC3E}">
        <p14:creationId xmlns:p14="http://schemas.microsoft.com/office/powerpoint/2010/main" val="330409166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Título"/>
          <p:cNvSpPr>
            <a:spLocks noGrp="1"/>
          </p:cNvSpPr>
          <p:nvPr>
            <p:ph type="title"/>
          </p:nvPr>
        </p:nvSpPr>
        <p:spPr>
          <a:xfrm>
            <a:off x="457200" y="274638"/>
            <a:ext cx="8229600" cy="1858218"/>
          </a:xfrm>
        </p:spPr>
        <p:txBody>
          <a:bodyPr>
            <a:normAutofit fontScale="90000"/>
          </a:bodyPr>
          <a:lstStyle/>
          <a:p>
            <a:r>
              <a:rPr lang="es-CO" sz="3600" dirty="0"/>
              <a:t>Ezequías recibe a los enviados de Babilonia</a:t>
            </a:r>
            <a:br>
              <a:rPr lang="es-CO" sz="3600" dirty="0"/>
            </a:br>
            <a:r>
              <a:rPr lang="es-CO" sz="3600" dirty="0"/>
              <a:t>(2 R. 20.12-19; </a:t>
            </a:r>
            <a:r>
              <a:rPr lang="es-CO" sz="3600" dirty="0" err="1"/>
              <a:t>Is</a:t>
            </a:r>
            <a:r>
              <a:rPr lang="es-CO" sz="3600" dirty="0"/>
              <a:t>. 39.1-8)</a:t>
            </a:r>
            <a:r>
              <a:rPr lang="es-CO" dirty="0"/>
              <a:t/>
            </a:r>
            <a:br>
              <a:rPr lang="es-CO" dirty="0"/>
            </a:br>
            <a:endParaRPr lang="es-CO" dirty="0"/>
          </a:p>
        </p:txBody>
      </p:sp>
      <p:sp>
        <p:nvSpPr>
          <p:cNvPr id="6" name="5 Marcador de contenido"/>
          <p:cNvSpPr>
            <a:spLocks noGrp="1"/>
          </p:cNvSpPr>
          <p:nvPr>
            <p:ph idx="1"/>
          </p:nvPr>
        </p:nvSpPr>
        <p:spPr>
          <a:xfrm>
            <a:off x="457200" y="1412776"/>
            <a:ext cx="8229600" cy="4713387"/>
          </a:xfrm>
        </p:spPr>
        <p:txBody>
          <a:bodyPr>
            <a:normAutofit fontScale="70000" lnSpcReduction="20000"/>
          </a:bodyPr>
          <a:lstStyle/>
          <a:p>
            <a:r>
              <a:rPr lang="es-CO" b="1" baseline="30000" dirty="0" smtClean="0"/>
              <a:t>2 </a:t>
            </a:r>
            <a:r>
              <a:rPr lang="es-CO" b="1" baseline="30000" dirty="0" err="1" smtClean="0"/>
              <a:t>cronicas</a:t>
            </a:r>
            <a:r>
              <a:rPr lang="es-CO" b="1" dirty="0"/>
              <a:t> </a:t>
            </a:r>
            <a:r>
              <a:rPr lang="es-CO" b="1" dirty="0" smtClean="0"/>
              <a:t>32: </a:t>
            </a:r>
            <a:r>
              <a:rPr lang="es-CO" b="1" baseline="30000" dirty="0" smtClean="0"/>
              <a:t>27</a:t>
            </a:r>
            <a:r>
              <a:rPr lang="es-CO" b="1" baseline="30000" dirty="0"/>
              <a:t> </a:t>
            </a:r>
            <a:r>
              <a:rPr lang="es-CO" dirty="0"/>
              <a:t>Y tuvo Ezequías riquezas y gloria, muchas en gran manera; y adquirió tesoros de plata y oro, piedras preciosas, perfumes, escudos, y toda clase de joyas deseables.</a:t>
            </a:r>
          </a:p>
          <a:p>
            <a:r>
              <a:rPr lang="es-CO" b="1" baseline="30000" dirty="0"/>
              <a:t>28 </a:t>
            </a:r>
            <a:r>
              <a:rPr lang="es-CO" dirty="0"/>
              <a:t>Asimismo hizo depósitos para las rentas del grano, del vino y del aceite, establos para toda clase de bestias, y apriscos para los ganados.</a:t>
            </a:r>
          </a:p>
          <a:p>
            <a:r>
              <a:rPr lang="es-CO" b="1" baseline="30000" dirty="0"/>
              <a:t>29 </a:t>
            </a:r>
            <a:r>
              <a:rPr lang="es-CO" dirty="0"/>
              <a:t>Adquirió también ciudades, y hatos de ovejas y de vacas en gran abundancia; porque Dios le había dado muchas riquezas.</a:t>
            </a:r>
          </a:p>
          <a:p>
            <a:r>
              <a:rPr lang="es-CO" b="1" baseline="30000" dirty="0"/>
              <a:t>30 </a:t>
            </a:r>
            <a:r>
              <a:rPr lang="es-CO" dirty="0"/>
              <a:t>Este Ezequías cubrió los manantiales de </a:t>
            </a:r>
            <a:r>
              <a:rPr lang="es-CO" dirty="0" err="1"/>
              <a:t>Gihón</a:t>
            </a:r>
            <a:r>
              <a:rPr lang="es-CO" dirty="0"/>
              <a:t> la de arriba, y condujo el agua hacia el occidente de la ciudad de David. Y fue prosperado Ezequías en todo lo que hizo.</a:t>
            </a:r>
          </a:p>
          <a:p>
            <a:r>
              <a:rPr lang="es-CO" b="1" baseline="30000" dirty="0"/>
              <a:t>31 </a:t>
            </a:r>
            <a:r>
              <a:rPr lang="es-CO" b="1" u="sng" dirty="0"/>
              <a:t>Mas en lo referente a los mensajeros de los príncipes de Babilonia, que enviaron a él para saber del prodigio que había acontecido en el país, Dios lo dejó, para probarle, para hacer conocer todo lo que estaba en su corazón.</a:t>
            </a:r>
          </a:p>
          <a:p>
            <a:endParaRPr lang="es-CO" dirty="0"/>
          </a:p>
        </p:txBody>
      </p:sp>
    </p:spTree>
    <p:extLst>
      <p:ext uri="{BB962C8B-B14F-4D97-AF65-F5344CB8AC3E}">
        <p14:creationId xmlns:p14="http://schemas.microsoft.com/office/powerpoint/2010/main" val="977347942"/>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476672"/>
            <a:ext cx="8229600" cy="1296144"/>
          </a:xfrm>
        </p:spPr>
        <p:txBody>
          <a:bodyPr>
            <a:normAutofit fontScale="90000"/>
          </a:bodyPr>
          <a:lstStyle/>
          <a:p>
            <a:r>
              <a:rPr lang="es-CO" sz="3600" dirty="0"/>
              <a:t>Ezequías recibe a los enviados de Babilonia</a:t>
            </a:r>
            <a:br>
              <a:rPr lang="es-CO" sz="3600" dirty="0"/>
            </a:br>
            <a:r>
              <a:rPr lang="es-CO" sz="3600" dirty="0"/>
              <a:t>(2 Cr. 32.27-31; </a:t>
            </a:r>
            <a:r>
              <a:rPr lang="es-CO" sz="3600" dirty="0" err="1"/>
              <a:t>Is</a:t>
            </a:r>
            <a:r>
              <a:rPr lang="es-CO" sz="3600" dirty="0"/>
              <a:t>. 39.1-8)</a:t>
            </a:r>
            <a:r>
              <a:rPr lang="es-CO" dirty="0"/>
              <a:t/>
            </a:r>
            <a:br>
              <a:rPr lang="es-CO" dirty="0"/>
            </a:br>
            <a:endParaRPr lang="es-CO" dirty="0"/>
          </a:p>
        </p:txBody>
      </p:sp>
      <p:sp>
        <p:nvSpPr>
          <p:cNvPr id="3" name="2 Marcador de contenido"/>
          <p:cNvSpPr>
            <a:spLocks noGrp="1"/>
          </p:cNvSpPr>
          <p:nvPr>
            <p:ph idx="1"/>
          </p:nvPr>
        </p:nvSpPr>
        <p:spPr>
          <a:xfrm>
            <a:off x="457200" y="1412776"/>
            <a:ext cx="8229600" cy="4713387"/>
          </a:xfrm>
        </p:spPr>
        <p:txBody>
          <a:bodyPr>
            <a:normAutofit fontScale="55000" lnSpcReduction="20000"/>
          </a:bodyPr>
          <a:lstStyle/>
          <a:p>
            <a:r>
              <a:rPr lang="es-CO" b="1" baseline="30000" dirty="0"/>
              <a:t>12 </a:t>
            </a:r>
            <a:r>
              <a:rPr lang="es-CO" dirty="0"/>
              <a:t>En aquel tiempo </a:t>
            </a:r>
            <a:r>
              <a:rPr lang="es-CO" dirty="0" err="1"/>
              <a:t>Merodac-baladán</a:t>
            </a:r>
            <a:r>
              <a:rPr lang="es-CO" dirty="0"/>
              <a:t> hijo de </a:t>
            </a:r>
            <a:r>
              <a:rPr lang="es-CO" dirty="0" err="1"/>
              <a:t>Baladán</a:t>
            </a:r>
            <a:r>
              <a:rPr lang="es-CO" dirty="0"/>
              <a:t>, rey de Babilonia, envió mensajeros con cartas y </a:t>
            </a:r>
            <a:r>
              <a:rPr lang="es-CO" b="1" u="sng" dirty="0"/>
              <a:t>presentes a Ezequías</a:t>
            </a:r>
            <a:r>
              <a:rPr lang="es-CO" dirty="0"/>
              <a:t>, porque había oído que Ezequías </a:t>
            </a:r>
            <a:r>
              <a:rPr lang="es-CO" u="sng" dirty="0"/>
              <a:t>había caído enfermo.</a:t>
            </a:r>
          </a:p>
          <a:p>
            <a:r>
              <a:rPr lang="es-CO" b="1" baseline="30000" dirty="0"/>
              <a:t>13 </a:t>
            </a:r>
            <a:r>
              <a:rPr lang="es-CO" dirty="0"/>
              <a:t>Y Ezequías los oyó, y les mostró toda la casa de sus tesoros, plata, oro, y especias, y </a:t>
            </a:r>
            <a:r>
              <a:rPr lang="es-CO" dirty="0" err="1"/>
              <a:t>ung:uentos</a:t>
            </a:r>
            <a:r>
              <a:rPr lang="es-CO" dirty="0"/>
              <a:t> preciosos, y la casa de sus armas, y todo lo que había en sus tesoros; ninguna cosa quedó que Ezequías no les mostrase, así en su casa como en todos sus dominios.</a:t>
            </a:r>
          </a:p>
          <a:p>
            <a:r>
              <a:rPr lang="es-CO" b="1" baseline="30000" dirty="0"/>
              <a:t>14 </a:t>
            </a:r>
            <a:r>
              <a:rPr lang="es-CO" dirty="0"/>
              <a:t>Entonces el profeta Isaías vino al rey Ezequías, y le dijo: ¿Qué dijeron aquellos varones, y de dónde vinieron a ti? Y Ezequías le respondió: De lejanas tierras han venido, de Babilonia.</a:t>
            </a:r>
          </a:p>
          <a:p>
            <a:r>
              <a:rPr lang="es-CO" b="1" baseline="30000" dirty="0"/>
              <a:t>15 </a:t>
            </a:r>
            <a:r>
              <a:rPr lang="es-CO" dirty="0"/>
              <a:t>Y él le volvió a decir: ¿Qué vieron en tu casa? Y Ezequías respondió: Vieron todo lo que había en mi casa; nada quedó en mis tesoros que no les mostrase.</a:t>
            </a:r>
          </a:p>
          <a:p>
            <a:r>
              <a:rPr lang="es-CO" b="1" baseline="30000" dirty="0"/>
              <a:t>16 </a:t>
            </a:r>
            <a:r>
              <a:rPr lang="es-CO" dirty="0"/>
              <a:t>Entonces Isaías dijo a Ezequías: Oye palabra de Jehová:</a:t>
            </a:r>
          </a:p>
          <a:p>
            <a:r>
              <a:rPr lang="es-CO" u="sng" baseline="30000" dirty="0"/>
              <a:t>17 </a:t>
            </a:r>
            <a:r>
              <a:rPr lang="es-CO" u="sng" dirty="0"/>
              <a:t>He aquí vienen días en que todo lo que está en tu casa, y todo lo que tus padres han atesorado hasta hoy, será llevado a Babilonia, sin quedar nada, dijo Jehová.</a:t>
            </a:r>
          </a:p>
          <a:p>
            <a:r>
              <a:rPr lang="es-CO" b="1" baseline="30000" dirty="0"/>
              <a:t>18 </a:t>
            </a:r>
            <a:r>
              <a:rPr lang="es-CO" dirty="0"/>
              <a:t>Y de tus hijos que saldrán de ti, que habrás engendrado, tomarán, y serán eunucos en el palacio del rey de Babilonia.</a:t>
            </a:r>
          </a:p>
          <a:p>
            <a:r>
              <a:rPr lang="es-CO" b="1" baseline="30000" dirty="0"/>
              <a:t>19 </a:t>
            </a:r>
            <a:r>
              <a:rPr lang="es-CO" dirty="0"/>
              <a:t>Entonces Ezequías dijo a Isaías: </a:t>
            </a:r>
            <a:r>
              <a:rPr lang="es-CO" b="1" u="sng" dirty="0"/>
              <a:t>La palabra de Jehová que has hablado, es buena. Después dijo: Habrá al menos paz y seguridad en mis días.</a:t>
            </a:r>
          </a:p>
          <a:p>
            <a:endParaRPr lang="es-CO" dirty="0"/>
          </a:p>
        </p:txBody>
      </p:sp>
    </p:spTree>
    <p:extLst>
      <p:ext uri="{BB962C8B-B14F-4D97-AF65-F5344CB8AC3E}">
        <p14:creationId xmlns:p14="http://schemas.microsoft.com/office/powerpoint/2010/main" val="1287822658"/>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O" dirty="0" smtClean="0"/>
              <a:t>Muerte de Ezequías</a:t>
            </a:r>
            <a:endParaRPr lang="es-CO" dirty="0"/>
          </a:p>
        </p:txBody>
      </p:sp>
      <p:sp>
        <p:nvSpPr>
          <p:cNvPr id="5" name="4 Marcador de texto"/>
          <p:cNvSpPr>
            <a:spLocks noGrp="1"/>
          </p:cNvSpPr>
          <p:nvPr>
            <p:ph type="body" idx="1"/>
          </p:nvPr>
        </p:nvSpPr>
        <p:spPr/>
        <p:txBody>
          <a:bodyPr/>
          <a:lstStyle/>
          <a:p>
            <a:pPr algn="ctr"/>
            <a:r>
              <a:rPr lang="es-CO" dirty="0" smtClean="0"/>
              <a:t>2 Crónicas 32:32-33</a:t>
            </a:r>
            <a:endParaRPr lang="es-CO" dirty="0"/>
          </a:p>
        </p:txBody>
      </p:sp>
      <p:sp>
        <p:nvSpPr>
          <p:cNvPr id="6" name="5 Marcador de contenido"/>
          <p:cNvSpPr>
            <a:spLocks noGrp="1"/>
          </p:cNvSpPr>
          <p:nvPr>
            <p:ph sz="half" idx="2"/>
          </p:nvPr>
        </p:nvSpPr>
        <p:spPr/>
        <p:txBody>
          <a:bodyPr>
            <a:normAutofit fontScale="92500" lnSpcReduction="20000"/>
          </a:bodyPr>
          <a:lstStyle/>
          <a:p>
            <a:r>
              <a:rPr lang="es-CO" b="1" baseline="30000" dirty="0" smtClean="0"/>
              <a:t>32</a:t>
            </a:r>
            <a:r>
              <a:rPr lang="es-CO" b="1" baseline="30000" dirty="0"/>
              <a:t> </a:t>
            </a:r>
            <a:r>
              <a:rPr lang="es-CO" dirty="0"/>
              <a:t>Los demás hechos de Ezequías, y </a:t>
            </a:r>
            <a:r>
              <a:rPr lang="es-CO" u="sng" dirty="0"/>
              <a:t>sus misericordias, </a:t>
            </a:r>
            <a:r>
              <a:rPr lang="es-CO" dirty="0"/>
              <a:t>he aquí todos están escritos en la profecía del profeta Isaías hijo de </a:t>
            </a:r>
            <a:r>
              <a:rPr lang="es-CO" dirty="0" err="1"/>
              <a:t>Amoz</a:t>
            </a:r>
            <a:r>
              <a:rPr lang="es-CO" dirty="0"/>
              <a:t>, en el libro de los reyes de Judá y de Israel.</a:t>
            </a:r>
          </a:p>
          <a:p>
            <a:r>
              <a:rPr lang="es-CO" b="1" baseline="30000" dirty="0"/>
              <a:t>33 </a:t>
            </a:r>
            <a:r>
              <a:rPr lang="es-CO" dirty="0"/>
              <a:t>Y durmió Ezequías con sus padres, y lo sepultaron en el lugar más prominente de los sepulcros de los hijos de David, honrándole en su muerte todo Judá y toda Jerusalén; y reinó en su lugar </a:t>
            </a:r>
            <a:r>
              <a:rPr lang="es-CO" b="1" u="sng" dirty="0"/>
              <a:t>Manasés</a:t>
            </a:r>
            <a:r>
              <a:rPr lang="es-CO" dirty="0"/>
              <a:t> su hijo.</a:t>
            </a:r>
          </a:p>
          <a:p>
            <a:endParaRPr lang="es-CO" dirty="0"/>
          </a:p>
        </p:txBody>
      </p:sp>
      <p:sp>
        <p:nvSpPr>
          <p:cNvPr id="7" name="6 Marcador de texto"/>
          <p:cNvSpPr>
            <a:spLocks noGrp="1"/>
          </p:cNvSpPr>
          <p:nvPr>
            <p:ph type="body" sz="quarter" idx="3"/>
          </p:nvPr>
        </p:nvSpPr>
        <p:spPr/>
        <p:txBody>
          <a:bodyPr/>
          <a:lstStyle/>
          <a:p>
            <a:pPr algn="ctr"/>
            <a:r>
              <a:rPr lang="es-CO" dirty="0" smtClean="0"/>
              <a:t>2 Reyes 20:20-21</a:t>
            </a:r>
            <a:endParaRPr lang="es-CO" dirty="0"/>
          </a:p>
        </p:txBody>
      </p:sp>
      <p:sp>
        <p:nvSpPr>
          <p:cNvPr id="8" name="7 Marcador de contenido"/>
          <p:cNvSpPr>
            <a:spLocks noGrp="1"/>
          </p:cNvSpPr>
          <p:nvPr>
            <p:ph sz="quarter" idx="4"/>
          </p:nvPr>
        </p:nvSpPr>
        <p:spPr/>
        <p:txBody>
          <a:bodyPr>
            <a:normAutofit lnSpcReduction="10000"/>
          </a:bodyPr>
          <a:lstStyle/>
          <a:p>
            <a:r>
              <a:rPr lang="es-CO" b="1" baseline="30000" dirty="0" smtClean="0"/>
              <a:t>20</a:t>
            </a:r>
            <a:r>
              <a:rPr lang="es-CO" b="1" baseline="30000" dirty="0"/>
              <a:t> </a:t>
            </a:r>
            <a:r>
              <a:rPr lang="es-CO" dirty="0"/>
              <a:t>Los demás hechos de Ezequías, y </a:t>
            </a:r>
            <a:r>
              <a:rPr lang="es-CO" u="sng" dirty="0"/>
              <a:t>todo su poderío</a:t>
            </a:r>
            <a:r>
              <a:rPr lang="es-CO" dirty="0"/>
              <a:t>, y cómo hizo el estanque y el conducto, y metió las aguas en la ciudad, ¿no está escrito en el libro de las crónicas de los reyes de Judá?</a:t>
            </a:r>
          </a:p>
          <a:p>
            <a:r>
              <a:rPr lang="es-CO" b="1" baseline="30000" dirty="0"/>
              <a:t>21 </a:t>
            </a:r>
            <a:r>
              <a:rPr lang="es-CO" dirty="0"/>
              <a:t>Y durmió Ezequías con sus padres, y reinó en su lugar </a:t>
            </a:r>
            <a:r>
              <a:rPr lang="es-CO" b="1" u="sng" dirty="0"/>
              <a:t>Manasés</a:t>
            </a:r>
            <a:r>
              <a:rPr lang="es-CO" dirty="0"/>
              <a:t> su hijo.</a:t>
            </a:r>
          </a:p>
          <a:p>
            <a:endParaRPr lang="es-CO" dirty="0"/>
          </a:p>
        </p:txBody>
      </p:sp>
    </p:spTree>
    <p:extLst>
      <p:ext uri="{BB962C8B-B14F-4D97-AF65-F5344CB8AC3E}">
        <p14:creationId xmlns:p14="http://schemas.microsoft.com/office/powerpoint/2010/main" val="4148427369"/>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Título"/>
          <p:cNvSpPr>
            <a:spLocks noGrp="1"/>
          </p:cNvSpPr>
          <p:nvPr>
            <p:ph type="title"/>
          </p:nvPr>
        </p:nvSpPr>
        <p:spPr>
          <a:xfrm>
            <a:off x="457200" y="274638"/>
            <a:ext cx="8229600" cy="1354162"/>
          </a:xfrm>
        </p:spPr>
        <p:txBody>
          <a:bodyPr>
            <a:normAutofit fontScale="90000"/>
          </a:bodyPr>
          <a:lstStyle/>
          <a:p>
            <a:r>
              <a:rPr lang="es-CO" dirty="0" smtClean="0"/>
              <a:t/>
            </a:r>
            <a:br>
              <a:rPr lang="es-CO" dirty="0" smtClean="0"/>
            </a:br>
            <a:r>
              <a:rPr lang="es-CO" dirty="0" smtClean="0"/>
              <a:t>Palabra de Jehová que vino a Oseas hijo de </a:t>
            </a:r>
            <a:r>
              <a:rPr lang="es-CO" dirty="0" err="1" smtClean="0"/>
              <a:t>Beeri</a:t>
            </a:r>
            <a:r>
              <a:rPr lang="es-CO" dirty="0" smtClean="0"/>
              <a:t>, en días de:</a:t>
            </a:r>
            <a:br>
              <a:rPr lang="es-CO" dirty="0" smtClean="0"/>
            </a:br>
            <a:endParaRPr lang="es-CO" dirty="0"/>
          </a:p>
        </p:txBody>
      </p:sp>
      <p:sp>
        <p:nvSpPr>
          <p:cNvPr id="6" name="5 Marcador de contenido"/>
          <p:cNvSpPr>
            <a:spLocks noGrp="1"/>
          </p:cNvSpPr>
          <p:nvPr>
            <p:ph sz="half" idx="1"/>
          </p:nvPr>
        </p:nvSpPr>
        <p:spPr>
          <a:xfrm>
            <a:off x="457200" y="1556792"/>
            <a:ext cx="4038600" cy="5040560"/>
          </a:xfrm>
        </p:spPr>
        <p:txBody>
          <a:bodyPr>
            <a:normAutofit lnSpcReduction="10000"/>
          </a:bodyPr>
          <a:lstStyle/>
          <a:p>
            <a:pPr marL="0" indent="0">
              <a:buNone/>
            </a:pPr>
            <a:r>
              <a:rPr lang="es-CO" sz="3400" b="1" dirty="0" err="1" smtClean="0"/>
              <a:t>Uzías</a:t>
            </a:r>
            <a:r>
              <a:rPr lang="es-CO" sz="3400" b="1" dirty="0" smtClean="0"/>
              <a:t>,</a:t>
            </a:r>
          </a:p>
          <a:p>
            <a:pPr marL="0" indent="0">
              <a:buNone/>
            </a:pPr>
            <a:r>
              <a:rPr lang="es-CO" sz="3400" b="1" dirty="0" err="1" smtClean="0"/>
              <a:t>Jotam</a:t>
            </a:r>
            <a:r>
              <a:rPr lang="es-CO" sz="3400" b="1" dirty="0" smtClean="0"/>
              <a:t>, </a:t>
            </a:r>
          </a:p>
          <a:p>
            <a:pPr marL="0" indent="0">
              <a:buNone/>
            </a:pPr>
            <a:r>
              <a:rPr lang="es-CO" sz="3400" b="1" dirty="0" err="1" smtClean="0"/>
              <a:t>Acaz</a:t>
            </a:r>
            <a:r>
              <a:rPr lang="es-CO" sz="3400" dirty="0" smtClean="0"/>
              <a:t> y </a:t>
            </a:r>
          </a:p>
          <a:p>
            <a:pPr marL="0" indent="0">
              <a:buNone/>
            </a:pPr>
            <a:r>
              <a:rPr lang="es-CO" sz="3400" b="1" dirty="0" smtClean="0"/>
              <a:t>Ezequías,</a:t>
            </a:r>
            <a:r>
              <a:rPr lang="es-CO" sz="3400" dirty="0" smtClean="0"/>
              <a:t> </a:t>
            </a:r>
          </a:p>
          <a:p>
            <a:pPr marL="0" indent="0">
              <a:buNone/>
            </a:pPr>
            <a:r>
              <a:rPr lang="es-CO" sz="3400" dirty="0" smtClean="0"/>
              <a:t>reyes de Judá, </a:t>
            </a:r>
          </a:p>
          <a:p>
            <a:pPr marL="0" indent="0">
              <a:buNone/>
            </a:pPr>
            <a:r>
              <a:rPr lang="es-CO" sz="3400" dirty="0" smtClean="0"/>
              <a:t>y en días de </a:t>
            </a:r>
            <a:r>
              <a:rPr lang="es-CO" sz="3400" b="1" dirty="0" err="1" smtClean="0"/>
              <a:t>Jeroboam</a:t>
            </a:r>
            <a:r>
              <a:rPr lang="es-CO" sz="3400" dirty="0" smtClean="0"/>
              <a:t> </a:t>
            </a:r>
          </a:p>
          <a:p>
            <a:pPr marL="0" indent="0">
              <a:buNone/>
            </a:pPr>
            <a:r>
              <a:rPr lang="es-CO" sz="3400" dirty="0" smtClean="0"/>
              <a:t>hijo de </a:t>
            </a:r>
            <a:r>
              <a:rPr lang="es-CO" sz="3400" dirty="0" err="1" smtClean="0"/>
              <a:t>Joás</a:t>
            </a:r>
            <a:r>
              <a:rPr lang="es-CO" sz="3400" dirty="0" smtClean="0"/>
              <a:t>, </a:t>
            </a:r>
          </a:p>
          <a:p>
            <a:pPr marL="0" indent="0">
              <a:buNone/>
            </a:pPr>
            <a:r>
              <a:rPr lang="es-CO" sz="3400" dirty="0" smtClean="0"/>
              <a:t>rey de Israel.</a:t>
            </a:r>
          </a:p>
          <a:p>
            <a:pPr algn="just"/>
            <a:endParaRPr lang="es-CO" dirty="0"/>
          </a:p>
        </p:txBody>
      </p:sp>
      <p:pic>
        <p:nvPicPr>
          <p:cNvPr id="7170" name="Picture 2" descr="https://i.ytimg.com/vi/JRSLonPQH7k/maxresdefault.jpg"/>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4648200" y="1844824"/>
            <a:ext cx="4038600" cy="40324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89489664"/>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Título"/>
          <p:cNvSpPr>
            <a:spLocks noGrp="1"/>
          </p:cNvSpPr>
          <p:nvPr>
            <p:ph type="title"/>
          </p:nvPr>
        </p:nvSpPr>
        <p:spPr/>
        <p:txBody>
          <a:bodyPr>
            <a:normAutofit fontScale="90000"/>
          </a:bodyPr>
          <a:lstStyle/>
          <a:p>
            <a:r>
              <a:rPr lang="es-ES" b="1" dirty="0" smtClean="0"/>
              <a:t/>
            </a:r>
            <a:br>
              <a:rPr lang="es-ES" b="1" dirty="0" smtClean="0"/>
            </a:br>
            <a:r>
              <a:rPr lang="es-ES" b="1" dirty="0" smtClean="0"/>
              <a:t>EL </a:t>
            </a:r>
            <a:r>
              <a:rPr lang="es-ES" b="1" dirty="0"/>
              <a:t>HOMBRE QUE AMÒ MAS ALLA DE LO COMPRENSIBLE</a:t>
            </a:r>
            <a:r>
              <a:rPr lang="es-CO" dirty="0"/>
              <a:t/>
            </a:r>
            <a:br>
              <a:rPr lang="es-CO" dirty="0"/>
            </a:br>
            <a:r>
              <a:rPr lang="es-ES" b="1" dirty="0"/>
              <a:t>  </a:t>
            </a:r>
            <a:endParaRPr lang="es-CO" dirty="0"/>
          </a:p>
        </p:txBody>
      </p:sp>
      <p:sp>
        <p:nvSpPr>
          <p:cNvPr id="7" name="6 Marcador de contenido"/>
          <p:cNvSpPr>
            <a:spLocks noGrp="1"/>
          </p:cNvSpPr>
          <p:nvPr>
            <p:ph idx="1"/>
          </p:nvPr>
        </p:nvSpPr>
        <p:spPr/>
        <p:txBody>
          <a:bodyPr>
            <a:normAutofit lnSpcReduction="10000"/>
          </a:bodyPr>
          <a:lstStyle/>
          <a:p>
            <a:r>
              <a:rPr lang="es-ES" b="1" dirty="0"/>
              <a:t>(Sermón dramático con narrativa en primera persona, presentado por el doctor John W. Reed, profesor asociado de Teología Práctica en el Seminario Teológico de Dallas, Texas, Estados Unidos de Norte América. Tomado del Libro El Amor Que No se Apaga, de Ed. </a:t>
            </a:r>
            <a:r>
              <a:rPr lang="es-ES" b="1" dirty="0" err="1"/>
              <a:t>Wheat</a:t>
            </a:r>
            <a:r>
              <a:rPr lang="es-ES" b="1" dirty="0"/>
              <a:t>, por Editorial Betania. Titulo original. La Historia de Amor de Oseas.  Copyright 1980)</a:t>
            </a:r>
            <a:r>
              <a:rPr lang="es-CO" dirty="0"/>
              <a:t/>
            </a:r>
            <a:br>
              <a:rPr lang="es-CO" dirty="0"/>
            </a:br>
            <a:endParaRPr lang="es-CO" dirty="0"/>
          </a:p>
        </p:txBody>
      </p:sp>
    </p:spTree>
    <p:extLst>
      <p:ext uri="{BB962C8B-B14F-4D97-AF65-F5344CB8AC3E}">
        <p14:creationId xmlns:p14="http://schemas.microsoft.com/office/powerpoint/2010/main" val="1152479699"/>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1403648" y="474345"/>
            <a:ext cx="6264696" cy="5078313"/>
          </a:xfrm>
          <a:prstGeom prst="rect">
            <a:avLst/>
          </a:prstGeom>
        </p:spPr>
        <p:txBody>
          <a:bodyPr wrap="square">
            <a:spAutoFit/>
          </a:bodyPr>
          <a:lstStyle/>
          <a:p>
            <a:r>
              <a:rPr lang="es-ES" b="1" dirty="0"/>
              <a:t>      A mí se me ha llamado el profeta del corazón quebrantado, pero mas bien seré recordado como el profeta del amor y la esperanza. Soy Oseas, el profeta que Dios envió a Israel, mi patria</a:t>
            </a:r>
            <a:r>
              <a:rPr lang="es-ES" b="1" dirty="0" smtClean="0"/>
              <a:t>.</a:t>
            </a:r>
          </a:p>
          <a:p>
            <a:endParaRPr lang="es-CO" dirty="0"/>
          </a:p>
          <a:p>
            <a:r>
              <a:rPr lang="es-ES" b="1" dirty="0"/>
              <a:t>      Los invito a mi casa en las afueras de Samaria, allí, debajo del roble, está Gomer, mi esposa. La amo como a mi propia vida. Ustedes también aprenderán a amarla. Junto a ella esta sentado nuestro hijo </a:t>
            </a:r>
            <a:r>
              <a:rPr lang="es-ES" b="1" dirty="0" err="1"/>
              <a:t>Jezreel</a:t>
            </a:r>
            <a:r>
              <a:rPr lang="es-ES" b="1" dirty="0"/>
              <a:t>. Tiene 18 años de edad, es simpático y fuerte. Es un joven que vive para Dios. A los pies de Gomer, y mirándola a ella esta </a:t>
            </a:r>
            <a:r>
              <a:rPr lang="es-ES" b="1" dirty="0" err="1"/>
              <a:t>Ruhama</a:t>
            </a:r>
            <a:r>
              <a:rPr lang="es-ES" b="1" dirty="0"/>
              <a:t>, nuestra hija. ¿Ven ustedes como le brilla el cabello negro? Ella es la imagen de su madre. Hace solo seis meses que cumplió 16 años de edad. Luego esta </a:t>
            </a:r>
            <a:r>
              <a:rPr lang="es-ES" b="1" dirty="0" err="1"/>
              <a:t>Ammi</a:t>
            </a:r>
            <a:r>
              <a:rPr lang="es-ES" b="1" dirty="0"/>
              <a:t>, su hermano. Tiene 15 años y esta tan cálido y burbujeante como el arroyo que ustedes oyen  a la distancia</a:t>
            </a:r>
            <a:r>
              <a:rPr lang="es-ES" b="1" dirty="0" smtClean="0"/>
              <a:t>.</a:t>
            </a:r>
          </a:p>
          <a:p>
            <a:endParaRPr lang="es-ES" b="1" dirty="0"/>
          </a:p>
          <a:p>
            <a:endParaRPr lang="es-CO" dirty="0"/>
          </a:p>
          <a:p>
            <a:r>
              <a:rPr lang="es-ES" b="1" dirty="0"/>
              <a:t>       Estamos felices y en paz. No siempre fue así.</a:t>
            </a:r>
            <a:endParaRPr lang="es-CO" dirty="0"/>
          </a:p>
        </p:txBody>
      </p:sp>
    </p:spTree>
    <p:extLst>
      <p:ext uri="{BB962C8B-B14F-4D97-AF65-F5344CB8AC3E}">
        <p14:creationId xmlns:p14="http://schemas.microsoft.com/office/powerpoint/2010/main" val="3546191985"/>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p:cNvSpPr/>
          <p:nvPr/>
        </p:nvSpPr>
        <p:spPr>
          <a:xfrm>
            <a:off x="611560" y="-633650"/>
            <a:ext cx="7992888" cy="7325082"/>
          </a:xfrm>
          <a:prstGeom prst="rect">
            <a:avLst/>
          </a:prstGeom>
        </p:spPr>
        <p:txBody>
          <a:bodyPr wrap="square">
            <a:spAutoFit/>
          </a:bodyPr>
          <a:lstStyle/>
          <a:p>
            <a:r>
              <a:rPr lang="es-ES" b="1" dirty="0"/>
              <a:t>      </a:t>
            </a:r>
            <a:endParaRPr lang="es-ES" b="1" dirty="0" smtClean="0"/>
          </a:p>
          <a:p>
            <a:endParaRPr lang="es-ES" b="1" dirty="0"/>
          </a:p>
          <a:p>
            <a:endParaRPr lang="es-ES" b="1" dirty="0" smtClean="0"/>
          </a:p>
          <a:p>
            <a:endParaRPr lang="es-ES" b="1" dirty="0"/>
          </a:p>
          <a:p>
            <a:endParaRPr lang="es-ES" b="1" dirty="0" smtClean="0"/>
          </a:p>
          <a:p>
            <a:r>
              <a:rPr lang="es-ES" sz="2000" b="1" dirty="0" smtClean="0"/>
              <a:t>Comencé </a:t>
            </a:r>
            <a:r>
              <a:rPr lang="es-ES" sz="2000" b="1" dirty="0"/>
              <a:t>mi ministerio como profeta hace casi 30 años, durante el reinado de </a:t>
            </a:r>
            <a:r>
              <a:rPr lang="es-ES" sz="2000" b="1" dirty="0" err="1"/>
              <a:t>Jeroboam</a:t>
            </a:r>
            <a:r>
              <a:rPr lang="es-ES" sz="2000" b="1" dirty="0"/>
              <a:t> II. Aquéllos fueron días de prosperidad. Las caravanas que viajaban entre Asiria y Egipto pagaban impuestos para el tesoro de </a:t>
            </a:r>
            <a:r>
              <a:rPr lang="es-ES" sz="2000" b="1" dirty="0" err="1"/>
              <a:t>Jeroboam</a:t>
            </a:r>
            <a:r>
              <a:rPr lang="es-ES" sz="2000" b="1" dirty="0"/>
              <a:t> y vendían sus bienes entre nosotros. Pero también no dejaron sus hijos e hijas y dioses. Estos dioses, los dioses de los antiguos cananeos, y los de </a:t>
            </a:r>
            <a:r>
              <a:rPr lang="es-ES" sz="2000" b="1" dirty="0" err="1"/>
              <a:t>Jezabeel</a:t>
            </a:r>
            <a:r>
              <a:rPr lang="es-ES" sz="2000" b="1" dirty="0"/>
              <a:t>, han tratado de conquistar los corazones de mi pueblo. Los altares que han sido construidos para las ofrendas por el pecado se han convertido en lugares para pecar</a:t>
            </a:r>
            <a:r>
              <a:rPr lang="es-ES" sz="2000" b="1" dirty="0" smtClean="0"/>
              <a:t>.</a:t>
            </a:r>
          </a:p>
          <a:p>
            <a:endParaRPr lang="es-CO" sz="2000" dirty="0"/>
          </a:p>
          <a:p>
            <a:r>
              <a:rPr lang="es-ES" sz="2000" b="1" dirty="0"/>
              <a:t>      Si ustedes anduvieran actualmente por mi tierra verían imágenes y altares en todas las arboledas. Mi pueblo tiene muchas ovejas y ganado. Algunos piensan que Baal, el llamado dios de la fertilidad, es el que da los corderos, los becerros y los frutos del campo. Toda ciudad tiene su lugar alto donde Baal es adorado. Hay un lugar alto no lejos de aquí. ¡En estos días nunca se hallan lejos de un lugar alto mientras estén en Israel.! Algunas veces oímos por la noche el ritmo de la música del sacerdote  y las carcajadas de las prostitutas. La semana pasada, un hombre y una mujer que viven en la tercera casa después del nuestra sacrificaron su bebe a Baal.</a:t>
            </a:r>
            <a:endParaRPr lang="es-CO" sz="2000" dirty="0"/>
          </a:p>
        </p:txBody>
      </p:sp>
    </p:spTree>
    <p:extLst>
      <p:ext uri="{BB962C8B-B14F-4D97-AF65-F5344CB8AC3E}">
        <p14:creationId xmlns:p14="http://schemas.microsoft.com/office/powerpoint/2010/main" val="2953887102"/>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827584" y="197346"/>
            <a:ext cx="7704856" cy="5847755"/>
          </a:xfrm>
          <a:prstGeom prst="rect">
            <a:avLst/>
          </a:prstGeom>
        </p:spPr>
        <p:txBody>
          <a:bodyPr wrap="square">
            <a:spAutoFit/>
          </a:bodyPr>
          <a:lstStyle/>
          <a:p>
            <a:r>
              <a:rPr lang="es-ES" b="1" dirty="0"/>
              <a:t>   </a:t>
            </a:r>
            <a:endParaRPr lang="es-ES" b="1" dirty="0" smtClean="0"/>
          </a:p>
          <a:p>
            <a:endParaRPr lang="es-ES" b="1" dirty="0"/>
          </a:p>
          <a:p>
            <a:endParaRPr lang="es-ES" b="1" dirty="0" smtClean="0"/>
          </a:p>
          <a:p>
            <a:r>
              <a:rPr lang="es-ES" sz="2000" b="1" dirty="0" smtClean="0"/>
              <a:t>Tal </a:t>
            </a:r>
            <a:r>
              <a:rPr lang="es-ES" sz="2000" b="1" dirty="0"/>
              <a:t>vez se pregunten como pudo el pueblo de Dios hundirse en esos caminos tan  impíos. Se debe a que los sacerdotes de Dios se apartaron de  él. Se deleitan en los pecados del pueblo; saborean el pecado y se lamen los labios para sacarles mas gusto. Y así "será el pueblo como el sacerdote". Por el  hecho de que los sacerdotes son perversos, el pueblo también lo es. Ciertamente, Dios hará juicio. Mi bella patria se encuentra a sólo unos breves años del día en que será destruida bajo la rueda de hierro del poderoso ejército Asirio</a:t>
            </a:r>
            <a:r>
              <a:rPr lang="es-ES" sz="2000" b="1" dirty="0" smtClean="0"/>
              <a:t>.</a:t>
            </a:r>
          </a:p>
          <a:p>
            <a:endParaRPr lang="es-ES" sz="2000" b="1" dirty="0"/>
          </a:p>
          <a:p>
            <a:endParaRPr lang="es-CO" sz="2000" dirty="0"/>
          </a:p>
          <a:p>
            <a:r>
              <a:rPr lang="es-ES" sz="2000" b="1" dirty="0"/>
              <a:t>       Si, hace 30 años, Dios me escogió como profeta para Israel. Mi Padre </a:t>
            </a:r>
            <a:r>
              <a:rPr lang="es-ES" sz="2000" b="1" dirty="0" err="1"/>
              <a:t>Beeri</a:t>
            </a:r>
            <a:r>
              <a:rPr lang="es-ES" sz="2000" b="1" dirty="0"/>
              <a:t>, y mi honorable madre me enseñaron desde temprana edad a temer a Dios, el verdadero Dios de Israel. Me enseñaron a odiar la deidad del becerro que hizo el primer </a:t>
            </a:r>
            <a:r>
              <a:rPr lang="es-ES" sz="2000" b="1" dirty="0" err="1"/>
              <a:t>Jeroboam</a:t>
            </a:r>
            <a:r>
              <a:rPr lang="es-ES" sz="2000" b="1" dirty="0"/>
              <a:t>. Nosotros orábamos todos los días. Diariamente, añorábamos los canticos de David y sentíamos un gran deseo de que viniera el Mesías.</a:t>
            </a:r>
            <a:endParaRPr lang="es-CO" sz="2000" dirty="0"/>
          </a:p>
        </p:txBody>
      </p:sp>
    </p:spTree>
    <p:extLst>
      <p:ext uri="{BB962C8B-B14F-4D97-AF65-F5344CB8AC3E}">
        <p14:creationId xmlns:p14="http://schemas.microsoft.com/office/powerpoint/2010/main" val="1736174696"/>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683568" y="197346"/>
            <a:ext cx="7632848" cy="5847755"/>
          </a:xfrm>
          <a:prstGeom prst="rect">
            <a:avLst/>
          </a:prstGeom>
        </p:spPr>
        <p:txBody>
          <a:bodyPr wrap="square">
            <a:spAutoFit/>
          </a:bodyPr>
          <a:lstStyle/>
          <a:p>
            <a:endParaRPr lang="es-ES" b="1" dirty="0" smtClean="0"/>
          </a:p>
          <a:p>
            <a:endParaRPr lang="es-ES" b="1" dirty="0"/>
          </a:p>
          <a:p>
            <a:endParaRPr lang="es-ES" b="1" dirty="0" smtClean="0"/>
          </a:p>
          <a:p>
            <a:r>
              <a:rPr lang="es-ES" sz="2000" b="1" dirty="0" smtClean="0"/>
              <a:t>Mi </a:t>
            </a:r>
            <a:r>
              <a:rPr lang="es-ES" sz="2000" b="1" dirty="0"/>
              <a:t>ministerio ha sido siempre difícil. Los primeros diez años fueron los días ardientes de mi tercera década de vida. Mis sermones eran de fuego. Sentía dolor en mi corazón por mi pueblo. Se me ponía muy poca atención y generalmente se burlaban de mi. Cuando ya tenia 32 años de edad. Dios me dio una sacudida y pasé muchos días en oración y meditación. Me sentí solo, necesitaba compañía</a:t>
            </a:r>
            <a:r>
              <a:rPr lang="es-ES" sz="2000" b="1" dirty="0" smtClean="0"/>
              <a:t>.</a:t>
            </a:r>
          </a:p>
          <a:p>
            <a:endParaRPr lang="es-ES" sz="2000" b="1" dirty="0"/>
          </a:p>
          <a:p>
            <a:endParaRPr lang="es-CO" sz="2000" dirty="0"/>
          </a:p>
          <a:p>
            <a:r>
              <a:rPr lang="es-ES" sz="2000" b="1" dirty="0"/>
              <a:t>      Las primeras heladas de otoño habían teñido las hojas cuando fui con mis padres a visitar a </a:t>
            </a:r>
            <a:r>
              <a:rPr lang="es-ES" sz="2000" b="1" dirty="0" err="1"/>
              <a:t>Diblaim</a:t>
            </a:r>
            <a:r>
              <a:rPr lang="es-ES" sz="2000" b="1" dirty="0"/>
              <a:t>. las actividades de mi ministerio me mantenía tan ocupado que no había visto a mi familia durante varios años.  Estamos conversando vivamente cuando pasó por la puerta una señorita, niña linda y algo malcriada. Pero era ella una mujer de perturbadora belleza. Su cara de marfil estaba enmarcada en una rica y negra cabellera. Su sorprendente belleza me fascinó y tuve una gran dificultad para apartar mis ojos de ella.</a:t>
            </a:r>
            <a:endParaRPr lang="es-CO" sz="2000" dirty="0"/>
          </a:p>
        </p:txBody>
      </p:sp>
    </p:spTree>
    <p:extLst>
      <p:ext uri="{BB962C8B-B14F-4D97-AF65-F5344CB8AC3E}">
        <p14:creationId xmlns:p14="http://schemas.microsoft.com/office/powerpoint/2010/main" val="3620843050"/>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899592" y="751344"/>
            <a:ext cx="7488832" cy="4985980"/>
          </a:xfrm>
          <a:prstGeom prst="rect">
            <a:avLst/>
          </a:prstGeom>
        </p:spPr>
        <p:txBody>
          <a:bodyPr wrap="square">
            <a:spAutoFit/>
          </a:bodyPr>
          <a:lstStyle/>
          <a:p>
            <a:r>
              <a:rPr lang="es-ES" b="1" dirty="0"/>
              <a:t>    </a:t>
            </a:r>
            <a:endParaRPr lang="es-ES" b="1" dirty="0" smtClean="0"/>
          </a:p>
          <a:p>
            <a:r>
              <a:rPr lang="es-ES" b="1" dirty="0" smtClean="0"/>
              <a:t> </a:t>
            </a:r>
            <a:r>
              <a:rPr lang="es-ES" sz="2000" b="1" dirty="0"/>
              <a:t>Cuando regresamos a nuestra casa aquel día, mi padre y yo hablamos acerca de muchas cosas. Sin embargo, en mente estaba fija la imagen de la israelita de cabellera negra. Mi padre y </a:t>
            </a:r>
            <a:r>
              <a:rPr lang="es-ES" sz="2000" b="1" dirty="0" err="1"/>
              <a:t>Diblaim</a:t>
            </a:r>
            <a:r>
              <a:rPr lang="es-ES" sz="2000" b="1" dirty="0"/>
              <a:t> tenían una amistad floreciente, y a menudo, yo viajaba con él para visitarlo. Gomer me atrajo de una manera extraña. </a:t>
            </a:r>
            <a:r>
              <a:rPr lang="es-ES" sz="2000" b="1" dirty="0" err="1"/>
              <a:t>Diblaim</a:t>
            </a:r>
            <a:r>
              <a:rPr lang="es-ES" sz="2000" b="1" dirty="0"/>
              <a:t> y mi padre  hablaban incesantemente</a:t>
            </a:r>
            <a:r>
              <a:rPr lang="es-ES" sz="2000" b="1" dirty="0" smtClean="0"/>
              <a:t>.</a:t>
            </a:r>
          </a:p>
          <a:p>
            <a:endParaRPr lang="es-ES" sz="2000" b="1" dirty="0"/>
          </a:p>
          <a:p>
            <a:endParaRPr lang="es-CO" sz="2000" dirty="0"/>
          </a:p>
          <a:p>
            <a:r>
              <a:rPr lang="es-ES" sz="2000" b="1" dirty="0"/>
              <a:t>      Luego un día mi padre me asombró con una proposición; "Oseas, deseo que te cases con Gomer". No había duda de que yo amaba a Gomer´. Pero había algo en ella que me afligía. Como la mayoría de las mujeres de su tiempo, a ella le encantaban los vestidos costosos, las joyas, y los cosméticos. Yo acepté eso como parte de su feminidad. Pero para su edad, ella parecía esta demasiado experimentada en las cosas del mundo.</a:t>
            </a:r>
            <a:endParaRPr lang="es-CO" sz="2000" dirty="0"/>
          </a:p>
        </p:txBody>
      </p:sp>
    </p:spTree>
    <p:extLst>
      <p:ext uri="{BB962C8B-B14F-4D97-AF65-F5344CB8AC3E}">
        <p14:creationId xmlns:p14="http://schemas.microsoft.com/office/powerpoint/2010/main" val="3956376407"/>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1187624" y="1028343"/>
            <a:ext cx="6912768" cy="4708981"/>
          </a:xfrm>
          <a:prstGeom prst="rect">
            <a:avLst/>
          </a:prstGeom>
        </p:spPr>
        <p:txBody>
          <a:bodyPr wrap="square">
            <a:spAutoFit/>
          </a:bodyPr>
          <a:lstStyle/>
          <a:p>
            <a:r>
              <a:rPr lang="es-ES" sz="2000" b="1" dirty="0"/>
              <a:t>     Sin embargo, yo la amaba. Mi padre quería que me casara con ella. Yo sabía que mi amor hacia Dios la rescataría a ella de cualesquiera caminos errantes. Dios me confirmo que Gomer era en realidad la mujer que el también había escogido para mi</a:t>
            </a:r>
            <a:r>
              <a:rPr lang="es-ES" sz="2000" b="1" dirty="0" smtClean="0"/>
              <a:t>.</a:t>
            </a:r>
            <a:endParaRPr lang="es-ES" sz="2000" b="1" dirty="0"/>
          </a:p>
          <a:p>
            <a:endParaRPr lang="es-ES" sz="2000" b="1" dirty="0" smtClean="0"/>
          </a:p>
          <a:p>
            <a:endParaRPr lang="es-ES" sz="2000" b="1" dirty="0"/>
          </a:p>
          <a:p>
            <a:endParaRPr lang="es-CO" sz="2000" dirty="0"/>
          </a:p>
          <a:p>
            <a:r>
              <a:rPr lang="es-ES" sz="2000" b="1" dirty="0"/>
              <a:t>     Yo la corteje con la pasión de un profeta. Dios me había dado el don de la poesía, y yo inunde a Gomer con palabras de amor. Ella respondió a mi amor. Juntos nos colocamos debajo del pabellón salpicado de flores del altar matrimonial hebreo y prometimos amor eterno a Dios y el uno para el otro. Juntos oímos la lectura de las leyes del matrimonio. Oímos cuando se nos recordó que el matrimonio entre Dios e Israel, como nación, era su esposa.</a:t>
            </a:r>
            <a:endParaRPr lang="es-CO" sz="2000" dirty="0"/>
          </a:p>
        </p:txBody>
      </p:sp>
    </p:spTree>
    <p:extLst>
      <p:ext uri="{BB962C8B-B14F-4D97-AF65-F5344CB8AC3E}">
        <p14:creationId xmlns:p14="http://schemas.microsoft.com/office/powerpoint/2010/main" val="434404418"/>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755576" y="1443841"/>
            <a:ext cx="7704856" cy="3785652"/>
          </a:xfrm>
          <a:prstGeom prst="rect">
            <a:avLst/>
          </a:prstGeom>
        </p:spPr>
        <p:txBody>
          <a:bodyPr wrap="square">
            <a:spAutoFit/>
          </a:bodyPr>
          <a:lstStyle/>
          <a:p>
            <a:r>
              <a:rPr lang="es-ES" sz="2000" b="1" dirty="0"/>
              <a:t>     Llevé a Gomer a mi hogar. Leímos juntos el Cantar de los Cantares de Salomón. Comimos el dulce fruto de su jardín de amor. Ella fue refrescante para mí como el primer higo de la cosecha. Gomer parecía estar contenta con el amor de Dios y Oseas. Yo miraba hacia el futuro con esperanza</a:t>
            </a:r>
            <a:r>
              <a:rPr lang="es-ES" sz="2000" b="1" dirty="0" smtClean="0"/>
              <a:t>.</a:t>
            </a:r>
          </a:p>
          <a:p>
            <a:endParaRPr lang="es-ES" sz="2000" b="1" dirty="0"/>
          </a:p>
          <a:p>
            <a:endParaRPr lang="es-ES" sz="2000" b="1" dirty="0" smtClean="0"/>
          </a:p>
          <a:p>
            <a:endParaRPr lang="es-CO" sz="2000" dirty="0"/>
          </a:p>
          <a:p>
            <a:r>
              <a:rPr lang="es-ES" sz="2000" b="1" dirty="0"/>
              <a:t>     Poco después del primer aniversario de nuestra boda, Gomer me dio un hijo. Yo busque el rostro del Señor, y supe que el nombre de él había de ser </a:t>
            </a:r>
            <a:r>
              <a:rPr lang="es-ES" sz="2000" b="1" dirty="0" err="1"/>
              <a:t>Jezreel</a:t>
            </a:r>
            <a:r>
              <a:rPr lang="es-ES" sz="2000" b="1" dirty="0"/>
              <a:t>, ciertamente vendría el juicio de Dios. Esto me hizo recordar la clase de tiempos en que vivíamos.</a:t>
            </a:r>
            <a:endParaRPr lang="es-CO" sz="2000" dirty="0"/>
          </a:p>
        </p:txBody>
      </p:sp>
    </p:spTree>
    <p:extLst>
      <p:ext uri="{BB962C8B-B14F-4D97-AF65-F5344CB8AC3E}">
        <p14:creationId xmlns:p14="http://schemas.microsoft.com/office/powerpoint/2010/main" val="2638970546"/>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899592" y="1166843"/>
            <a:ext cx="7056784" cy="4401205"/>
          </a:xfrm>
          <a:prstGeom prst="rect">
            <a:avLst/>
          </a:prstGeom>
        </p:spPr>
        <p:txBody>
          <a:bodyPr wrap="square">
            <a:spAutoFit/>
          </a:bodyPr>
          <a:lstStyle/>
          <a:p>
            <a:r>
              <a:rPr lang="es-ES" sz="2000" b="1" dirty="0"/>
              <a:t>Con el nacimiento de </a:t>
            </a:r>
            <a:r>
              <a:rPr lang="es-ES" sz="2000" b="1" dirty="0" err="1"/>
              <a:t>Jesreel</a:t>
            </a:r>
            <a:r>
              <a:rPr lang="es-ES" sz="2000" b="1" dirty="0"/>
              <a:t>, me pareció que Gomer había cambiado. Yo la sentía distante y le observaba una luminosidad sensual en los ojos. Pensé que eso era una reacción ante la posibilidad de cuidar a nuestro hijo. Aquellos días fueron ocupados. El mensaje de Dios casi me quemaba, y yo lo proclamaba por toda la tierra</a:t>
            </a:r>
            <a:r>
              <a:rPr lang="es-ES" sz="2000" b="1" dirty="0" smtClean="0"/>
              <a:t>.</a:t>
            </a:r>
          </a:p>
          <a:p>
            <a:endParaRPr lang="es-ES" sz="2000" b="1" dirty="0"/>
          </a:p>
          <a:p>
            <a:endParaRPr lang="es-ES" sz="2000" b="1" dirty="0" smtClean="0"/>
          </a:p>
          <a:p>
            <a:endParaRPr lang="es-CO" sz="2000" dirty="0"/>
          </a:p>
          <a:p>
            <a:r>
              <a:rPr lang="es-ES" sz="2000" b="1" dirty="0"/>
              <a:t>     Pronto Gomer estaba esperando otro hijo. Esta vez nos nació una hija. Dios me dijo que la debía llamar Lo-</a:t>
            </a:r>
            <a:r>
              <a:rPr lang="es-ES" sz="2000" b="1" dirty="0" err="1"/>
              <a:t>ruhama</a:t>
            </a:r>
            <a:r>
              <a:rPr lang="es-ES" sz="2000" b="1" dirty="0"/>
              <a:t>. Esto era un nombre extraño y a mi me afligió profundamente, pues significa: "No compadecida". Porque Dios dijo: "...no me compadecer´ más de la casa de Israel, sino que la quitare del todo".</a:t>
            </a:r>
            <a:endParaRPr lang="es-CO" sz="2000" dirty="0"/>
          </a:p>
        </p:txBody>
      </p:sp>
    </p:spTree>
    <p:extLst>
      <p:ext uri="{BB962C8B-B14F-4D97-AF65-F5344CB8AC3E}">
        <p14:creationId xmlns:p14="http://schemas.microsoft.com/office/powerpoint/2010/main" val="2325623194"/>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755576" y="1028343"/>
            <a:ext cx="7920880" cy="4401205"/>
          </a:xfrm>
          <a:prstGeom prst="rect">
            <a:avLst/>
          </a:prstGeom>
        </p:spPr>
        <p:txBody>
          <a:bodyPr wrap="square">
            <a:spAutoFit/>
          </a:bodyPr>
          <a:lstStyle/>
          <a:p>
            <a:r>
              <a:rPr lang="es-ES" b="1" dirty="0"/>
              <a:t>  </a:t>
            </a:r>
            <a:r>
              <a:rPr lang="es-ES" sz="2000" b="1" dirty="0"/>
              <a:t>   Después de eso, Gomer comenzó a retirarse de mi. A menudo, después de acostar a los niños, se iba y no volvía hasta al amanecer. Cada vez estaba mas agotada, macilenta y rebelde. Busqué todas las maneras posibles para restaurarla y que volviera a mí, pero de nada me servían</a:t>
            </a:r>
            <a:r>
              <a:rPr lang="es-ES" sz="2000" b="1" dirty="0" smtClean="0"/>
              <a:t>.</a:t>
            </a:r>
            <a:endParaRPr lang="es-ES" sz="2000" b="1" dirty="0"/>
          </a:p>
          <a:p>
            <a:endParaRPr lang="es-ES" sz="2000" b="1" dirty="0" smtClean="0"/>
          </a:p>
          <a:p>
            <a:endParaRPr lang="es-ES" sz="2000" b="1" dirty="0"/>
          </a:p>
          <a:p>
            <a:endParaRPr lang="es-CO" sz="2000" dirty="0"/>
          </a:p>
          <a:p>
            <a:r>
              <a:rPr lang="es-ES" sz="2000" b="1" dirty="0"/>
              <a:t>     Unos 18 meses después, nació otro varoncito. Dios me dijo que lo llamara Lo-</a:t>
            </a:r>
            <a:r>
              <a:rPr lang="es-ES" sz="2000" b="1" dirty="0" err="1"/>
              <a:t>ammi</a:t>
            </a:r>
            <a:r>
              <a:rPr lang="es-ES" sz="2000" b="1" dirty="0"/>
              <a:t>, que significa "No pueblo mío". Dios le dijo a Israel: " ...vosotros no sois mi pueblo, ni yo seré vuestro Dios". Una espina me penetró en el corazón. Supe que este niño, no era hijo mío, y que su hermana no era fruto de mi amor. Esos fueron días de profunda desesperación. Ya no podía cantar los canticos de David. Tuve quebrantamiento de Corazón.</a:t>
            </a:r>
            <a:endParaRPr lang="es-CO" sz="2000" dirty="0"/>
          </a:p>
        </p:txBody>
      </p:sp>
    </p:spTree>
    <p:extLst>
      <p:ext uri="{BB962C8B-B14F-4D97-AF65-F5344CB8AC3E}">
        <p14:creationId xmlns:p14="http://schemas.microsoft.com/office/powerpoint/2010/main" val="4202866516"/>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683568" y="612845"/>
            <a:ext cx="7704856" cy="5570756"/>
          </a:xfrm>
          <a:prstGeom prst="rect">
            <a:avLst/>
          </a:prstGeom>
        </p:spPr>
        <p:txBody>
          <a:bodyPr wrap="square">
            <a:spAutoFit/>
          </a:bodyPr>
          <a:lstStyle/>
          <a:p>
            <a:r>
              <a:rPr lang="es-ES" dirty="0"/>
              <a:t>  </a:t>
            </a:r>
            <a:endParaRPr lang="es-ES" dirty="0" smtClean="0"/>
          </a:p>
          <a:p>
            <a:endParaRPr lang="es-ES" b="1" dirty="0"/>
          </a:p>
          <a:p>
            <a:r>
              <a:rPr lang="es-ES" sz="2000" b="1" dirty="0" smtClean="0"/>
              <a:t>Después </a:t>
            </a:r>
            <a:r>
              <a:rPr lang="es-ES" sz="2000" b="1" dirty="0"/>
              <a:t>de que Lo-</a:t>
            </a:r>
            <a:r>
              <a:rPr lang="es-ES" sz="2000" b="1" dirty="0" err="1"/>
              <a:t>ammi</a:t>
            </a:r>
            <a:r>
              <a:rPr lang="es-ES" sz="2000" b="1" dirty="0"/>
              <a:t> fue destetado, Gomer se alejó completamente de mí, y no volvió. Yo me convertí en padre y madre de los tres niños</a:t>
            </a:r>
            <a:r>
              <a:rPr lang="es-ES" sz="2000" b="1" dirty="0" smtClean="0"/>
              <a:t>.</a:t>
            </a:r>
            <a:endParaRPr lang="es-ES" sz="2000" b="1" dirty="0"/>
          </a:p>
          <a:p>
            <a:endParaRPr lang="es-CO" sz="2000" dirty="0"/>
          </a:p>
          <a:p>
            <a:r>
              <a:rPr lang="es-ES" sz="2000" b="1" dirty="0"/>
              <a:t>     Yo sentí una plaga en mi alma. Mi ministerio parecía paralizado por la desobediencia de mi esposa. Me parecía que mis oraciones se hundían. Pero luego, el Señor me sacudió. Llegué a entender que Dios iba a usar mi experiencia como una ilustración de su amor por Israel</a:t>
            </a:r>
            <a:r>
              <a:rPr lang="es-ES" sz="2000" b="1" dirty="0" smtClean="0"/>
              <a:t>.</a:t>
            </a:r>
            <a:endParaRPr lang="es-ES" sz="2000" b="1" dirty="0"/>
          </a:p>
          <a:p>
            <a:endParaRPr lang="es-ES" sz="2000" b="1" dirty="0" smtClean="0"/>
          </a:p>
          <a:p>
            <a:endParaRPr lang="es-CO" sz="2000" dirty="0"/>
          </a:p>
          <a:p>
            <a:r>
              <a:rPr lang="es-ES" sz="2000" b="1" dirty="0"/>
              <a:t>     Volví a sentir amor por Gomer, y comprendí que no podía abandonarla. La busqué por toda Samaria. La encontré en la destartalada  casa de un israelita carnal y disoluto que no tenía medios para sostenerla. Le imploré a que ella que regresara. Ella despreció mis suplicas. Con el corazón quebrantado, regresé a casa con los hijos, y ´gemí y ore.</a:t>
            </a:r>
            <a:endParaRPr lang="es-CO" sz="2000" dirty="0"/>
          </a:p>
        </p:txBody>
      </p:sp>
    </p:spTree>
    <p:extLst>
      <p:ext uri="{BB962C8B-B14F-4D97-AF65-F5344CB8AC3E}">
        <p14:creationId xmlns:p14="http://schemas.microsoft.com/office/powerpoint/2010/main" val="62196032"/>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539552" y="-495151"/>
            <a:ext cx="8208912" cy="6771084"/>
          </a:xfrm>
          <a:prstGeom prst="rect">
            <a:avLst/>
          </a:prstGeom>
        </p:spPr>
        <p:txBody>
          <a:bodyPr wrap="square">
            <a:spAutoFit/>
          </a:bodyPr>
          <a:lstStyle/>
          <a:p>
            <a:r>
              <a:rPr lang="es-ES" b="1" dirty="0"/>
              <a:t>     </a:t>
            </a:r>
            <a:endParaRPr lang="es-ES" b="1" dirty="0" smtClean="0"/>
          </a:p>
          <a:p>
            <a:endParaRPr lang="es-ES" b="1" dirty="0"/>
          </a:p>
          <a:p>
            <a:endParaRPr lang="es-ES" b="1" dirty="0" smtClean="0"/>
          </a:p>
          <a:p>
            <a:r>
              <a:rPr lang="es-ES" sz="2000" b="1" dirty="0" smtClean="0"/>
              <a:t>Se </a:t>
            </a:r>
            <a:r>
              <a:rPr lang="es-ES" sz="2000" b="1" dirty="0"/>
              <a:t>me ocurrió un plan. Fui al mercado, y compré ropa y alimentos para Gomer. Compré las joyas y los cosméticos que a ella le encantaban. Luego, busqué en privado a su amante. El sospechaba que yo había llegado para hacerle mal. Cuando le dije mi plan, una sonrisa socarrona se le dibujó en la cara. Si yo no podía llevar a Gomer a casa, mi amor no m permitía verla en necesidad. Yo le proveería de todo lo que ella necesitara, y ella podría pensar que tales provisiones venían de su amante. Nos estrechamos las manos por el buen negocio. El tuvo dificultad para cargar las provisiones. Yo le seguí en las sombras</a:t>
            </a:r>
            <a:r>
              <a:rPr lang="es-ES" sz="2000" b="1" dirty="0" smtClean="0"/>
              <a:t>.</a:t>
            </a:r>
          </a:p>
          <a:p>
            <a:endParaRPr lang="es-CO" sz="2000" dirty="0"/>
          </a:p>
          <a:p>
            <a:r>
              <a:rPr lang="es-ES" sz="2000" b="1" dirty="0"/>
              <a:t>     Ella salió a recibirlo con regocijo y lo cubrió de amor. Le dijo que esperara fuera de la casa, mientras ella se cambiaba la ropa sucia y desgastada por la nueva. Después de un tiempo que parecieron ser horas, ella volvió a aparecer bien vestida con radiante esplendor, como la Gomer que el vi el primer día en el hogar de su padre. Su amante se acercó para abrazarla, pero ella le rechazó, y la oí decir: "No, ciertamente la ropa, la comida y los cosméticos no vienen de tu mano, sino de la mano de Baal, que da todas estas cosas. Estoy resuelta a expresar mi gratitud a Baal sirviéndole como sacerdotisa en el lugar alto".</a:t>
            </a:r>
            <a:endParaRPr lang="es-CO" sz="2000" dirty="0"/>
          </a:p>
        </p:txBody>
      </p:sp>
    </p:spTree>
    <p:extLst>
      <p:ext uri="{BB962C8B-B14F-4D97-AF65-F5344CB8AC3E}">
        <p14:creationId xmlns:p14="http://schemas.microsoft.com/office/powerpoint/2010/main" val="2890077521"/>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611560" y="335846"/>
            <a:ext cx="8064896" cy="5601533"/>
          </a:xfrm>
          <a:prstGeom prst="rect">
            <a:avLst/>
          </a:prstGeom>
        </p:spPr>
        <p:txBody>
          <a:bodyPr wrap="square">
            <a:spAutoFit/>
          </a:bodyPr>
          <a:lstStyle/>
          <a:p>
            <a:endParaRPr lang="es-ES" b="1" dirty="0" smtClean="0"/>
          </a:p>
          <a:p>
            <a:endParaRPr lang="es-ES" sz="2000" b="1" dirty="0"/>
          </a:p>
          <a:p>
            <a:r>
              <a:rPr lang="es-ES" sz="2000" b="1" dirty="0" smtClean="0"/>
              <a:t>Eso </a:t>
            </a:r>
            <a:r>
              <a:rPr lang="es-ES" sz="2000" b="1" dirty="0"/>
              <a:t>fue como si de repente me hubieren encerrado entre piedras. No me podía mover. La vi cuando se retiró. Ella parecía como la novilla rebelde que yo había visto  en mi juventud en el rebaño de mi padre. No podía evitar el andar descarriada. Cuanto mas trataba yo de restaurarla, tanto más se alejaba de mi. Con la debilidad que me producía el dolor interno, me marche tambaleándome a mi casa, para pasar noches de insomnio y días de confusión y dolor</a:t>
            </a:r>
            <a:r>
              <a:rPr lang="es-ES" sz="2000" b="1" dirty="0" smtClean="0"/>
              <a:t>.</a:t>
            </a:r>
          </a:p>
          <a:p>
            <a:endParaRPr lang="es-CO" sz="2000" dirty="0"/>
          </a:p>
          <a:p>
            <a:r>
              <a:rPr lang="es-ES" sz="2000" b="1" dirty="0"/>
              <a:t>     Gomer se entregó con atolondrado abandono a los requerimientos de su papel como sacerdotisa de Baal. Con todo anhelo, prostituyó su cuerpo entregándolo a la perversa voluntad de los adoradores de la sórdida deidad</a:t>
            </a:r>
            <a:r>
              <a:rPr lang="es-ES" sz="2000" b="1" dirty="0" smtClean="0"/>
              <a:t>.</a:t>
            </a:r>
          </a:p>
          <a:p>
            <a:endParaRPr lang="es-CO" sz="2000" dirty="0"/>
          </a:p>
          <a:p>
            <a:r>
              <a:rPr lang="es-ES" sz="2000" b="1" dirty="0"/>
              <a:t>     Mi ministerio se convirtió en un peregrinaje de dolor. Me convertí en un objeto de escarnio. Me parecía que  el castigo por el pecado de Gomer, y de todo mi pueblo, había caído sobre mí.</a:t>
            </a:r>
            <a:endParaRPr lang="es-CO" sz="2000" dirty="0"/>
          </a:p>
        </p:txBody>
      </p:sp>
    </p:spTree>
    <p:extLst>
      <p:ext uri="{BB962C8B-B14F-4D97-AF65-F5344CB8AC3E}">
        <p14:creationId xmlns:p14="http://schemas.microsoft.com/office/powerpoint/2010/main" val="3416972107"/>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683568" y="1443841"/>
            <a:ext cx="7776864" cy="4401205"/>
          </a:xfrm>
          <a:prstGeom prst="rect">
            <a:avLst/>
          </a:prstGeom>
        </p:spPr>
        <p:txBody>
          <a:bodyPr wrap="square">
            <a:spAutoFit/>
          </a:bodyPr>
          <a:lstStyle/>
          <a:p>
            <a:r>
              <a:rPr lang="es-ES" b="1" dirty="0"/>
              <a:t> </a:t>
            </a:r>
            <a:r>
              <a:rPr lang="es-ES" sz="2000" b="1" dirty="0"/>
              <a:t>     Volví a acudir a Jehová. Mi padre y mi madre me ayudaron con el cuidado y la educación de los tres niños. Ellos respondían con amor y obediencia, y llegaron a ser el bálsamo de Galaad para mi herido corazón. Pasaban los años y yo proclamaba el mensaje de Dios a través de la tierra. Diariamente, oraba por Gomer, y mientras oraba, el amor cantaba en mi alma</a:t>
            </a:r>
            <a:r>
              <a:rPr lang="es-ES" sz="2000" b="1" dirty="0" smtClean="0"/>
              <a:t>.</a:t>
            </a:r>
          </a:p>
          <a:p>
            <a:endParaRPr lang="es-ES" sz="2000" b="1" dirty="0"/>
          </a:p>
          <a:p>
            <a:endParaRPr lang="es-CO" sz="2000" dirty="0"/>
          </a:p>
          <a:p>
            <a:r>
              <a:rPr lang="es-ES" sz="2000" b="1" dirty="0"/>
              <a:t>     Ella era mi sueño nocturno y era tan real que al caminar, a menudo, sentía como si ella me acabara de abandonar de nuevo</a:t>
            </a:r>
            <a:r>
              <a:rPr lang="es-ES" sz="2000" b="1" dirty="0" smtClean="0"/>
              <a:t>.</a:t>
            </a:r>
            <a:endParaRPr lang="es-ES" sz="2000" b="1" dirty="0"/>
          </a:p>
          <a:p>
            <a:endParaRPr lang="es-ES" sz="2000" b="1" dirty="0" smtClean="0"/>
          </a:p>
          <a:p>
            <a:endParaRPr lang="es-CO" sz="2000" dirty="0"/>
          </a:p>
          <a:p>
            <a:r>
              <a:rPr lang="es-ES" sz="2000" b="1" dirty="0"/>
              <a:t>     Los años pasaban, pero los sacerdotes de Baal la tenían en sus mortales garras.</a:t>
            </a:r>
            <a:endParaRPr lang="es-CO" sz="2000" dirty="0"/>
          </a:p>
        </p:txBody>
      </p:sp>
    </p:spTree>
    <p:extLst>
      <p:ext uri="{BB962C8B-B14F-4D97-AF65-F5344CB8AC3E}">
        <p14:creationId xmlns:p14="http://schemas.microsoft.com/office/powerpoint/2010/main" val="3713927408"/>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683568" y="335846"/>
            <a:ext cx="7920880" cy="5570756"/>
          </a:xfrm>
          <a:prstGeom prst="rect">
            <a:avLst/>
          </a:prstGeom>
        </p:spPr>
        <p:txBody>
          <a:bodyPr wrap="square">
            <a:spAutoFit/>
          </a:bodyPr>
          <a:lstStyle/>
          <a:p>
            <a:endParaRPr lang="es-ES" b="1" dirty="0" smtClean="0"/>
          </a:p>
          <a:p>
            <a:endParaRPr lang="es-ES" b="1" dirty="0"/>
          </a:p>
          <a:p>
            <a:r>
              <a:rPr lang="es-ES" sz="2000" b="1" dirty="0" smtClean="0"/>
              <a:t>Sólo </a:t>
            </a:r>
            <a:r>
              <a:rPr lang="es-ES" sz="2000" b="1" dirty="0"/>
              <a:t>hace poco más de un año que ocurrió lo extraordinario. El color de la primavera estaba comenzando a tocar nuestra tierra. En la mitad de la meditación de la mañana, me pareció que Dios me movía para que fuera a estar entre el pueblo de Samaria. Me conmoví con un sentido de profunda esperanza. Vagué por las calles</a:t>
            </a:r>
            <a:r>
              <a:rPr lang="es-ES" sz="2000" b="1" dirty="0" smtClean="0"/>
              <a:t>.</a:t>
            </a:r>
            <a:endParaRPr lang="es-ES" sz="2000" b="1" dirty="0"/>
          </a:p>
          <a:p>
            <a:endParaRPr lang="es-ES" sz="2000" b="1" dirty="0" smtClean="0"/>
          </a:p>
          <a:p>
            <a:endParaRPr lang="es-CO" sz="2000" dirty="0"/>
          </a:p>
          <a:p>
            <a:r>
              <a:rPr lang="es-ES" sz="2000" b="1" dirty="0"/>
              <a:t>     Pronto me encontré de pie en el mercado de esclavos. Era un lugar que yo detestaba. Luego vi que un sacerdote de Baal llevaba a una mujer hacia la subasta de esclavos. El corazón me paralizó. Era Gomer. Ciertamente, tenía una apariencia horrible, pero era Gomer. Completamente desnuda, se paró en la plataforma de subasta. Pero ningún hombre se le quedó mirando con lujuria. Ella estaba quebrantada, macilenta y muy delgada. Las costillas se le pronunciaban de bajo de la piel. Tenía el cabello sin brillo y tocado con vetas grises. En los ojos, tenía el relumbrón de la locura. Yo lloré.</a:t>
            </a:r>
            <a:endParaRPr lang="es-CO" sz="2000" dirty="0"/>
          </a:p>
        </p:txBody>
      </p:sp>
    </p:spTree>
    <p:extLst>
      <p:ext uri="{BB962C8B-B14F-4D97-AF65-F5344CB8AC3E}">
        <p14:creationId xmlns:p14="http://schemas.microsoft.com/office/powerpoint/2010/main" val="385738204"/>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043608" y="1997839"/>
            <a:ext cx="7776864" cy="2862322"/>
          </a:xfrm>
          <a:prstGeom prst="rect">
            <a:avLst/>
          </a:prstGeom>
        </p:spPr>
        <p:txBody>
          <a:bodyPr wrap="square">
            <a:spAutoFit/>
          </a:bodyPr>
          <a:lstStyle/>
          <a:p>
            <a:r>
              <a:rPr lang="es-ES" sz="2000" b="1" dirty="0"/>
              <a:t>      Luego, la voz del amor de Dios susurró suavemente a mi corazón. Confundido, hice una pausa. La subasta llegó a 13 siclos de plata antes que yo comprendiera plenamente los propósitos de Dios. Ofrecí 15 siclos de plata. Hubo una pausa. Una voz alrededor de la multitud que dijo: "Quince siclos de plata y un </a:t>
            </a:r>
            <a:r>
              <a:rPr lang="es-ES" sz="2000" b="1" dirty="0" err="1"/>
              <a:t>homer</a:t>
            </a:r>
            <a:r>
              <a:rPr lang="es-ES" sz="2000" b="1" dirty="0"/>
              <a:t> de </a:t>
            </a:r>
            <a:r>
              <a:rPr lang="es-ES" sz="2000" b="1" dirty="0" smtClean="0"/>
              <a:t>cebada“</a:t>
            </a:r>
            <a:endParaRPr lang="es-ES" sz="2000" b="1" dirty="0"/>
          </a:p>
          <a:p>
            <a:endParaRPr lang="es-ES" sz="2000" b="1" dirty="0" smtClean="0"/>
          </a:p>
          <a:p>
            <a:endParaRPr lang="es-CO" sz="2000" dirty="0"/>
          </a:p>
          <a:p>
            <a:r>
              <a:rPr lang="es-ES" sz="2000" b="1" dirty="0"/>
              <a:t>    "Quince siclos de plata y un </a:t>
            </a:r>
            <a:r>
              <a:rPr lang="es-ES" sz="2000" b="1" dirty="0" err="1"/>
              <a:t>homer</a:t>
            </a:r>
            <a:r>
              <a:rPr lang="es-ES" sz="2000" b="1" dirty="0"/>
              <a:t> y medio de cebada", grité. Había terminado la subasta.</a:t>
            </a:r>
            <a:endParaRPr lang="es-CO" sz="2000" dirty="0"/>
          </a:p>
        </p:txBody>
      </p:sp>
    </p:spTree>
    <p:extLst>
      <p:ext uri="{BB962C8B-B14F-4D97-AF65-F5344CB8AC3E}">
        <p14:creationId xmlns:p14="http://schemas.microsoft.com/office/powerpoint/2010/main" val="3268966254"/>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971600" y="1305342"/>
            <a:ext cx="7416824" cy="4093428"/>
          </a:xfrm>
          <a:prstGeom prst="rect">
            <a:avLst/>
          </a:prstGeom>
        </p:spPr>
        <p:txBody>
          <a:bodyPr wrap="square">
            <a:spAutoFit/>
          </a:bodyPr>
          <a:lstStyle/>
          <a:p>
            <a:r>
              <a:rPr lang="es-ES" sz="2000" b="1" dirty="0"/>
              <a:t>Cuando me subí a la plataforma donde subastaban a los esclavos, un murmullo de incredulidad surgió a través de la multitud. Me conocían y conocían a Gomer. Se inclinaron hacia adelante para esperar y ver lo que acontecería. Ciertamente, yo la mataría ahí mismo por desobediencia. Pero de mi corazón fluyo el amor</a:t>
            </a:r>
            <a:r>
              <a:rPr lang="es-ES" sz="2000" b="1" dirty="0" smtClean="0"/>
              <a:t>.</a:t>
            </a:r>
            <a:endParaRPr lang="es-ES" sz="2000" b="1" dirty="0"/>
          </a:p>
          <a:p>
            <a:endParaRPr lang="es-ES" sz="2000" b="1" dirty="0" smtClean="0"/>
          </a:p>
          <a:p>
            <a:endParaRPr lang="es-ES" sz="2000" b="1" dirty="0"/>
          </a:p>
          <a:p>
            <a:endParaRPr lang="es-CO" sz="2000" dirty="0"/>
          </a:p>
          <a:p>
            <a:r>
              <a:rPr lang="es-ES" sz="2000" b="1" dirty="0"/>
              <a:t>     Me paré frente a Gomer y clamé al pueblo: "Nación de Israel, he aquí lo que Dios dice: "aparte, pues, las fornicaciones de su rostro, y sus adulterios de entre sus pechos; no sea que yo la despojé y desnude, la ponga como el día que nació, la haga como un desierto, la dejé como una tierra seca, y la mate de sed"</a:t>
            </a:r>
            <a:endParaRPr lang="es-CO" sz="2000" dirty="0"/>
          </a:p>
        </p:txBody>
      </p:sp>
    </p:spTree>
    <p:extLst>
      <p:ext uri="{BB962C8B-B14F-4D97-AF65-F5344CB8AC3E}">
        <p14:creationId xmlns:p14="http://schemas.microsoft.com/office/powerpoint/2010/main" val="4068064189"/>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043608" y="1582341"/>
            <a:ext cx="6840760" cy="3477875"/>
          </a:xfrm>
          <a:prstGeom prst="rect">
            <a:avLst/>
          </a:prstGeom>
        </p:spPr>
        <p:txBody>
          <a:bodyPr wrap="square">
            <a:spAutoFit/>
          </a:bodyPr>
          <a:lstStyle/>
          <a:p>
            <a:r>
              <a:rPr lang="es-ES" sz="2000" b="1" dirty="0"/>
              <a:t>     Grité a un comerciante que estaba en un quiosco cercano: "Tráeme ese manto blanco que tienes al fin del perchero</a:t>
            </a:r>
            <a:r>
              <a:rPr lang="es-ES" sz="2000" b="1" dirty="0" smtClean="0"/>
              <a:t>".</a:t>
            </a:r>
          </a:p>
          <a:p>
            <a:endParaRPr lang="es-ES" sz="2000" b="1" dirty="0"/>
          </a:p>
          <a:p>
            <a:endParaRPr lang="es-CO" sz="2000" dirty="0"/>
          </a:p>
          <a:p>
            <a:r>
              <a:rPr lang="es-ES" sz="2000" b="1" dirty="0"/>
              <a:t>     Le  pagué el precio que él indicó. Luego, extendí con ternura el  manto alrededor del extenuado cuerpo de Gomer, y le dije: "Gomer, tu eres mía por derecho natural que le corresponde al esposo. Ahora, también eres mía porque te compré por precio. Ya no andarás errante de mí ni harás el papel de prostituta. Tienes que estar confinada durante algún tiempo y luego te restauraré al goce pleno de tu feminidad"</a:t>
            </a:r>
            <a:endParaRPr lang="es-CO" sz="2000" dirty="0"/>
          </a:p>
        </p:txBody>
      </p:sp>
    </p:spTree>
    <p:extLst>
      <p:ext uri="{BB962C8B-B14F-4D97-AF65-F5344CB8AC3E}">
        <p14:creationId xmlns:p14="http://schemas.microsoft.com/office/powerpoint/2010/main" val="4286221030"/>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611560" y="-79653"/>
            <a:ext cx="7992888" cy="5847755"/>
          </a:xfrm>
          <a:prstGeom prst="rect">
            <a:avLst/>
          </a:prstGeom>
        </p:spPr>
        <p:txBody>
          <a:bodyPr wrap="square">
            <a:spAutoFit/>
          </a:bodyPr>
          <a:lstStyle/>
          <a:p>
            <a:r>
              <a:rPr lang="es-ES" b="1" dirty="0"/>
              <a:t>     </a:t>
            </a:r>
            <a:endParaRPr lang="es-ES" b="1" dirty="0" smtClean="0"/>
          </a:p>
          <a:p>
            <a:endParaRPr lang="es-ES" b="1" dirty="0"/>
          </a:p>
          <a:p>
            <a:endParaRPr lang="es-ES" b="1" dirty="0" smtClean="0"/>
          </a:p>
          <a:p>
            <a:r>
              <a:rPr lang="es-ES" sz="2000" b="1" dirty="0" smtClean="0"/>
              <a:t>Ella </a:t>
            </a:r>
            <a:r>
              <a:rPr lang="es-ES" sz="2000" b="1" dirty="0"/>
              <a:t>suspiró y cayó desmayada en mis brazos. Mientras yo la sostenía, hablé a mi pueblo: "... muchos días estarán los hijos de Israel sin rey, sin príncipe, sin sacrificio, sin estatua, sin efod y sin </a:t>
            </a:r>
            <a:r>
              <a:rPr lang="es-ES" sz="2000" b="1" dirty="0" err="1"/>
              <a:t>terafines</a:t>
            </a:r>
            <a:r>
              <a:rPr lang="es-ES" sz="2000" b="1" dirty="0"/>
              <a:t>. Después volverán los hijos de Israel, y buscarán a Jehová Dios, y a David su rey; y temerán a Jehová y a su bondad en el fin de los días. Y donde se dijo de Israel: Lo-</a:t>
            </a:r>
            <a:r>
              <a:rPr lang="es-ES" sz="2000" b="1" dirty="0" err="1"/>
              <a:t>ruhama</a:t>
            </a:r>
            <a:r>
              <a:rPr lang="es-ES" sz="2000" b="1" dirty="0"/>
              <a:t>, tu no eres amada, se dirá ´</a:t>
            </a:r>
            <a:r>
              <a:rPr lang="es-ES" sz="2000" b="1" dirty="0" err="1"/>
              <a:t>Ruhama</a:t>
            </a:r>
            <a:r>
              <a:rPr lang="es-ES" sz="2000" b="1" dirty="0"/>
              <a:t>, eres amada´. Porque el amor de Dios no te abandonará, sino que te perseguirá a través de tus días. Y donde Israel fue llamado Lo-</a:t>
            </a:r>
            <a:r>
              <a:rPr lang="es-ES" sz="2000" b="1" dirty="0" err="1"/>
              <a:t>ammi</a:t>
            </a:r>
            <a:r>
              <a:rPr lang="es-ES" sz="2000" b="1" dirty="0"/>
              <a:t>, tú no eres mi pueblo´, se dirá </a:t>
            </a:r>
            <a:r>
              <a:rPr lang="es-ES" sz="2000" b="1" dirty="0" err="1"/>
              <a:t>Ámmi</a:t>
            </a:r>
            <a:r>
              <a:rPr lang="es-ES" sz="2000" b="1" dirty="0"/>
              <a:t>, tu eres el pueblo del Dios viviente, , porque te perdonaré y te restauraré</a:t>
            </a:r>
            <a:r>
              <a:rPr lang="es-ES" sz="2000" b="1" dirty="0" smtClean="0"/>
              <a:t>".</a:t>
            </a:r>
          </a:p>
          <a:p>
            <a:endParaRPr lang="es-CO" sz="2000" dirty="0"/>
          </a:p>
          <a:p>
            <a:r>
              <a:rPr lang="es-ES" sz="2000" b="1" dirty="0"/>
              <a:t>    Regresé a  casa con mi frágil carga. Le serví de enfermero a Gomer hasta que volvió a tener salud. Diariamente, le leía los escritos de Dios. Le enseñé a cantar el canto de arrepentimiento de David, y luego, juntos cantamos los cantos de alabanza y regocijo de David a Dios. En medio del canto, la restauré para Dios, para nuestro hogar y para nuestros hijos.</a:t>
            </a:r>
            <a:endParaRPr lang="es-CO" sz="2000" dirty="0"/>
          </a:p>
        </p:txBody>
      </p:sp>
    </p:spTree>
    <p:extLst>
      <p:ext uri="{BB962C8B-B14F-4D97-AF65-F5344CB8AC3E}">
        <p14:creationId xmlns:p14="http://schemas.microsoft.com/office/powerpoint/2010/main" val="3677293352"/>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971600" y="1443841"/>
            <a:ext cx="7344816" cy="4093428"/>
          </a:xfrm>
          <a:prstGeom prst="rect">
            <a:avLst/>
          </a:prstGeom>
        </p:spPr>
        <p:txBody>
          <a:bodyPr wrap="square">
            <a:spAutoFit/>
          </a:bodyPr>
          <a:lstStyle/>
          <a:p>
            <a:r>
              <a:rPr lang="es-ES" sz="2000" b="1" dirty="0"/>
              <a:t>      ¿No ves ustedes cuán hermosa es ella? Yo la he amado siempre, aun cuando se hallaba en la profundidad de su desobediencia, porque mi Dios la amó. Gomer respondió al  amor de Dios y al mío. Ella no me llama "mi señor", sino "mi esposo". Y el nombre de Baal nunca ha vuelto a estar en sus labios</a:t>
            </a:r>
            <a:r>
              <a:rPr lang="es-ES" sz="2000" b="1" dirty="0" smtClean="0"/>
              <a:t>.</a:t>
            </a:r>
            <a:endParaRPr lang="es-ES" sz="2000" b="1" dirty="0"/>
          </a:p>
          <a:p>
            <a:endParaRPr lang="es-CO" sz="2000" dirty="0"/>
          </a:p>
          <a:p>
            <a:r>
              <a:rPr lang="es-ES" sz="2000" b="1" dirty="0"/>
              <a:t>     Ahora, pueblo mío, oye mi mensaje, y da una respuesta nueva, porque soy un profeta que ha sido conmovido por una gran verdad. He llegado a comprender en lo profundo de mi </a:t>
            </a:r>
            <a:r>
              <a:rPr lang="es-ES" sz="2000" b="1" dirty="0" smtClean="0"/>
              <a:t>ser:</a:t>
            </a:r>
          </a:p>
          <a:p>
            <a:endParaRPr lang="es-ES" sz="2000" b="1" dirty="0" smtClean="0"/>
          </a:p>
          <a:p>
            <a:pPr lvl="1"/>
            <a:r>
              <a:rPr lang="es-ES" sz="2000" b="1" u="sng" dirty="0" smtClean="0"/>
              <a:t>¡</a:t>
            </a:r>
            <a:r>
              <a:rPr lang="es-ES" sz="2000" b="1" u="sng" dirty="0"/>
              <a:t>cuán desesperadamente ama Dios a los pecadores. </a:t>
            </a:r>
            <a:endParaRPr lang="es-ES" sz="2000" b="1" u="sng" dirty="0" smtClean="0"/>
          </a:p>
          <a:p>
            <a:pPr lvl="1"/>
            <a:r>
              <a:rPr lang="es-ES" sz="2000" b="1" u="sng" dirty="0" smtClean="0"/>
              <a:t>! </a:t>
            </a:r>
            <a:r>
              <a:rPr lang="es-ES" sz="2000" b="1" u="sng" dirty="0"/>
              <a:t>Cuán deliberadamente los busca! </a:t>
            </a:r>
            <a:endParaRPr lang="es-ES" sz="2000" b="1" u="sng" dirty="0" smtClean="0"/>
          </a:p>
          <a:p>
            <a:pPr lvl="1"/>
            <a:r>
              <a:rPr lang="es-ES" sz="2000" b="1" u="sng" dirty="0" smtClean="0"/>
              <a:t>¡</a:t>
            </a:r>
            <a:r>
              <a:rPr lang="es-ES" sz="2000" b="1" u="sng" dirty="0"/>
              <a:t>Cuán devotamente los atrae a sí!</a:t>
            </a:r>
            <a:endParaRPr lang="es-CO" sz="2000" u="sng" dirty="0"/>
          </a:p>
        </p:txBody>
      </p:sp>
    </p:spTree>
    <p:extLst>
      <p:ext uri="{BB962C8B-B14F-4D97-AF65-F5344CB8AC3E}">
        <p14:creationId xmlns:p14="http://schemas.microsoft.com/office/powerpoint/2010/main" val="1646479266"/>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178</TotalTime>
  <Words>665</Words>
  <Application>Microsoft Office PowerPoint</Application>
  <PresentationFormat>Presentación en pantalla (4:3)</PresentationFormat>
  <Paragraphs>467</Paragraphs>
  <Slides>74</Slides>
  <Notes>2</Notes>
  <HiddenSlides>0</HiddenSlides>
  <MMClips>0</MMClips>
  <ScaleCrop>false</ScaleCrop>
  <HeadingPairs>
    <vt:vector size="6" baseType="variant">
      <vt:variant>
        <vt:lpstr>Fuentes usadas</vt:lpstr>
      </vt:variant>
      <vt:variant>
        <vt:i4>2</vt:i4>
      </vt:variant>
      <vt:variant>
        <vt:lpstr>Tema</vt:lpstr>
      </vt:variant>
      <vt:variant>
        <vt:i4>1</vt:i4>
      </vt:variant>
      <vt:variant>
        <vt:lpstr>Títulos de diapositiva</vt:lpstr>
      </vt:variant>
      <vt:variant>
        <vt:i4>74</vt:i4>
      </vt:variant>
    </vt:vector>
  </HeadingPairs>
  <TitlesOfParts>
    <vt:vector size="77" baseType="lpstr">
      <vt:lpstr>Arial</vt:lpstr>
      <vt:lpstr>Calibri</vt:lpstr>
      <vt:lpstr>Tema de Office</vt:lpstr>
      <vt:lpstr>La esposa infiel de Oseas, y sus hijos </vt:lpstr>
      <vt:lpstr>La esposa infiel de Oseas, y sus hijos </vt:lpstr>
      <vt:lpstr>Presentación de PowerPoint</vt:lpstr>
      <vt:lpstr>Presentación de PowerPoint</vt:lpstr>
      <vt:lpstr>Presentación de PowerPoint</vt:lpstr>
      <vt:lpstr>Presentación de PowerPoint</vt:lpstr>
      <vt:lpstr>La esposa infiel de Oseas, y sus hijos </vt:lpstr>
      <vt:lpstr> Palabra de Jehová que vino a Oseas hijo de Beeri, en días de: </vt:lpstr>
      <vt:lpstr> Uzias      2 Crónicas 26  (2 R. 15.1-7) </vt:lpstr>
      <vt:lpstr>Uzias      2 Crónicas 26  (2 R. 15.1-7) </vt:lpstr>
      <vt:lpstr>Uzias 2 Crónicas 26  (2 R. 15.1-7)</vt:lpstr>
      <vt:lpstr>Uzias  2 Crónicas 26  (2 R. 15.1-7)</vt:lpstr>
      <vt:lpstr>Uzias  2 Crónicas 26  (2 R. 15.1-7)</vt:lpstr>
      <vt:lpstr>Uzias  2 Crónicas 26  (2 R. 15.1-7)</vt:lpstr>
      <vt:lpstr> Jotam 2 Crónicas 27  (2 R. 15.32-38) </vt:lpstr>
      <vt:lpstr>Jotam 2 Crónicas 27  (2 R. 15.32-38)</vt:lpstr>
      <vt:lpstr> Jotam 2 Reyes 15:32-38  (2 Cr. 27.1-9) </vt:lpstr>
      <vt:lpstr>Jotam  2 Reyes 15:32-38  (2 Cr. 27.1-9)</vt:lpstr>
      <vt:lpstr>  Acaz  2 Crónicas 28 (2 R. 16.1-20)  </vt:lpstr>
      <vt:lpstr> Acaz 2 Crónicas 28 (2 R. 16.1-20) </vt:lpstr>
      <vt:lpstr> Acaz 2 Crónicas 28 (2 R. 16.1-20) </vt:lpstr>
      <vt:lpstr> Acaz 2 Crónicas 28 (2 R. 16.1-20) </vt:lpstr>
      <vt:lpstr> Acaz 2 Crónicas 28 (2 R. 16.1-20) </vt:lpstr>
      <vt:lpstr> Acaz 2 Crónicas 28 (2 R. 16.1-20) </vt:lpstr>
      <vt:lpstr>Jeroboam II  2 Reyes 14: 23-29</vt:lpstr>
      <vt:lpstr>Jeroboam II  2 Reyes 14: 23-29</vt:lpstr>
      <vt:lpstr>2 Reyes 17 </vt:lpstr>
      <vt:lpstr>2 Reyes 17 </vt:lpstr>
      <vt:lpstr>2 Reyes 17 </vt:lpstr>
      <vt:lpstr>2 Reyes 17 </vt:lpstr>
      <vt:lpstr>2 Reyes 17 </vt:lpstr>
      <vt:lpstr>2 Reyes 17 </vt:lpstr>
      <vt:lpstr> Ezequias 2 Crónicas 29 (2 R. 18.1-3)  </vt:lpstr>
      <vt:lpstr>Ezequias 2 Crónicas 29 (2 R. 18.1-3)</vt:lpstr>
      <vt:lpstr>Ezequias 2 Crónicas 29 (2 R. 18.1-3)</vt:lpstr>
      <vt:lpstr>Ezequias</vt:lpstr>
      <vt:lpstr>Ezequías</vt:lpstr>
      <vt:lpstr>Ezequías 2 Crónicas 30  </vt:lpstr>
      <vt:lpstr>Ezequías</vt:lpstr>
      <vt:lpstr>Ezequías</vt:lpstr>
      <vt:lpstr>Ezequías</vt:lpstr>
      <vt:lpstr>Ezequías 2 Crónicas 31  </vt:lpstr>
      <vt:lpstr>Ezequías</vt:lpstr>
      <vt:lpstr>Ezequías</vt:lpstr>
      <vt:lpstr>Senaquerib invade a Judá 2 Cron 32 (2 R. 18.13-37; Is. 36.1-22) </vt:lpstr>
      <vt:lpstr>Senaquerib invade a Judá (2 R. 18.13-37; Is. 36.1-22) </vt:lpstr>
      <vt:lpstr>Jehová libra a Ezequías (2 R. 19.1-37; Is. 37.1-38) </vt:lpstr>
      <vt:lpstr>2 Rey 19</vt:lpstr>
      <vt:lpstr>Ezequías rey de Judá; y fue muy engrandecido delante de todas las naciones después de esto. </vt:lpstr>
      <vt:lpstr>Enfermedad de Ezequías (2 R. 20.1-11; Is. 38.1-22) </vt:lpstr>
      <vt:lpstr>Ezequías recibe a los enviados de Babilonia (2 R. 20.12-19; Is. 39.1-8) </vt:lpstr>
      <vt:lpstr>Ezequías recibe a los enviados de Babilonia (2 Cr. 32.27-31; Is. 39.1-8) </vt:lpstr>
      <vt:lpstr>Muerte de Ezequías</vt:lpstr>
      <vt:lpstr> Palabra de Jehová que vino a Oseas hijo de Beeri, en días de: </vt:lpstr>
      <vt:lpstr> EL HOMBRE QUE AMÒ MAS ALLA DE LO COMPRENSIBLE   </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10° CAMPAMENTO CRISTIANO DE LAS IGLESIAS DEL SUR-OCCIDENTE DE COLOMBIA</dc:title>
  <dc:creator>pamoya</dc:creator>
  <cp:lastModifiedBy>JAIMEPC</cp:lastModifiedBy>
  <cp:revision>35</cp:revision>
  <dcterms:created xsi:type="dcterms:W3CDTF">2015-11-12T21:07:55Z</dcterms:created>
  <dcterms:modified xsi:type="dcterms:W3CDTF">2015-12-09T13:37:28Z</dcterms:modified>
</cp:coreProperties>
</file>